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6" r:id="rId2"/>
    <p:sldId id="344" r:id="rId3"/>
    <p:sldId id="345" r:id="rId4"/>
    <p:sldId id="341" r:id="rId5"/>
    <p:sldId id="343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46" r:id="rId14"/>
    <p:sldId id="354" r:id="rId15"/>
    <p:sldId id="357" r:id="rId16"/>
    <p:sldId id="358" r:id="rId17"/>
    <p:sldId id="359" r:id="rId18"/>
    <p:sldId id="356" r:id="rId19"/>
    <p:sldId id="355" r:id="rId20"/>
    <p:sldId id="319" r:id="rId21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00"/>
    <a:srgbClr val="FF5050"/>
    <a:srgbClr val="FF0000"/>
    <a:srgbClr val="CC0000"/>
    <a:srgbClr val="8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7300" autoAdjust="0"/>
  </p:normalViewPr>
  <p:slideViewPr>
    <p:cSldViewPr>
      <p:cViewPr varScale="1">
        <p:scale>
          <a:sx n="78" d="100"/>
          <a:sy n="78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B5F0463-DD89-F8F1-0F8D-F12A71BCD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153916-3631-6D23-2A3C-FC7E867867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42388A7-67ED-4FE3-A9C5-3C6A22492949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6F73F4F-45DF-EAD4-C4F7-2395574FCC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31C3F19-E994-DE49-E4EF-A7524B7D7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71A7B4-AEF6-E5F8-EE7F-219BCE682D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9EE53-E15A-1142-7C88-864A10AC0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2E17A6-3377-4563-86D1-1EF69DA873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325EB5B-2F3A-D073-4E1C-380153E4FF71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746CA5C-FD92-F0BD-B8DA-AA78581F4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77AA6-0B60-ACD8-BA0A-9DDBD6660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FEF0891-79C8-32A2-2F00-2855D1849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82E17D4-1C47-93A5-9602-76B12CFE2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781ADFE-7BC6-4FF0-320F-FB05E2CC2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0A59F70-5BDA-6769-F2BB-B505E8F68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1103580-5450-98E6-F595-87988D9C3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FF9F054-FC51-1FA4-86D6-057FEAA75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C68B491-6FC9-2988-88E7-92B2EBBC8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E4F54C4-F537-CC3A-0B22-89936C89C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D19FD5D-97AA-1AA8-F949-DE9AD3C27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0DED64F-B179-298E-1901-FBA4836721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C19A0C9-331C-4B4A-621B-38B859079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C5CC8959-AF72-51B3-9B1F-B5D4220ADB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20083AA8-6EE5-EE94-5FC3-2A1A452FE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BC8360FF-81DF-DEE9-D388-0345733AAE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8E7002-CFEA-4B87-941C-E203EADEF074}" type="slidenum">
              <a:rPr lang="ru-RU" altLang="ru-RU" sz="1300" smtClean="0"/>
              <a:pPr>
                <a:spcBef>
                  <a:spcPct val="0"/>
                </a:spcBef>
              </a:pPr>
              <a:t>20</a:t>
            </a:fld>
            <a:endParaRPr lang="ru-RU" altLang="ru-RU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CB2661-B3A9-57CE-9F7C-5C9B0A288A07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3CC1C8D-15D0-FA77-565D-FB149FC00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8AF36CE-9B9B-B96C-63E8-11877F9BF5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531BDEA-075D-6819-1D60-135A913BC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D70401E-CA75-8B59-BCA3-ED09CFC14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BB1AA08-50BE-9451-EFE9-D5FA215F5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34F1305-1FF1-8877-0C63-895326486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9071A48-2F12-DF35-47F6-A8F70C776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9F098B2-75C9-7156-635B-72B65DDB5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92C1B4C-909C-B31E-F6AF-2E5646BCF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9721F4E-F6B9-AB13-C40D-D3F716C23F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18B9CD5-A79A-9554-D6F6-0A5D62DB7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DA46C98-D682-3C83-CFBF-15B9F7C5A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A08EB5B-1E50-A924-E5CE-6A9B0FD1A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9A42989-F105-024F-A8A0-10CA69CDE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D1B3BA4-CB6B-703E-386B-FC5E23630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Если библиотека подписывается на некоторые издания, то ей будут приходить автоматические уведомления о новых загруженных изданиях.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Пользователь может сделать запрос, запомнить его, и ему будут приходить уведомления о новых материалах, удовлетворяющих его запросу.</a:t>
            </a:r>
          </a:p>
          <a:p>
            <a:pPr marL="246063" indent="-246063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/>
              <a:t>(Также можно добавить) Планируется устроить в системе функцию вида «Добавить в избранное»: пользователь может собирать интересующие его статьи и сохранять (складывать) их все в одном месте (с возможностью каталогизировать их по отдельным тематическим рубрикам)</a:t>
            </a:r>
          </a:p>
          <a:p>
            <a:pPr marL="246063" indent="-246063"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808C46-A45F-8F98-CA19-9EE3287A4048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E7C696-EAFB-DA41-137E-B948948331C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18F0B9-6681-85F1-C78A-821DE0E4BBB8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4157F8-F1D6-316F-EDAB-E0E9DB77BFBB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8E48AC-4979-6463-1C2D-B22791329420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Скругленный прямоугольник 25">
            <a:extLst>
              <a:ext uri="{FF2B5EF4-FFF2-40B4-BE49-F238E27FC236}">
                <a16:creationId xmlns:a16="http://schemas.microsoft.com/office/drawing/2014/main" id="{09783DE9-E9E5-85A2-B415-2B3B70E78AE1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0" name="Скругленный прямоугольник 26">
            <a:extLst>
              <a:ext uri="{FF2B5EF4-FFF2-40B4-BE49-F238E27FC236}">
                <a16:creationId xmlns:a16="http://schemas.microsoft.com/office/drawing/2014/main" id="{01AA1A03-3741-8232-9FCC-A339710CF77B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8971B2-CDBF-8B9E-4298-ADCA1D2C1B58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6E5FF5-F48E-111F-4EE4-272838E69BF3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FD4E6F-82D3-6A5F-2CEB-41DD0CEA3204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0BCA08-1E2C-73C9-4F5D-35591741FA8B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Дата 27">
            <a:extLst>
              <a:ext uri="{FF2B5EF4-FFF2-40B4-BE49-F238E27FC236}">
                <a16:creationId xmlns:a16="http://schemas.microsoft.com/office/drawing/2014/main" id="{93961548-E168-54BA-B457-66C87233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BEFBB-BE0F-4B21-A176-FE99896093DB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16" name="Нижний колонтитул 16">
            <a:extLst>
              <a:ext uri="{FF2B5EF4-FFF2-40B4-BE49-F238E27FC236}">
                <a16:creationId xmlns:a16="http://schemas.microsoft.com/office/drawing/2014/main" id="{64E7C689-84EE-35F2-A606-A34BD55E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>
            <a:extLst>
              <a:ext uri="{FF2B5EF4-FFF2-40B4-BE49-F238E27FC236}">
                <a16:creationId xmlns:a16="http://schemas.microsoft.com/office/drawing/2014/main" id="{9EEDAFCC-5B41-1598-B3CA-AC42D54F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177286-CAAF-4C6D-8609-86B867F46D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334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131FA3A8-7543-BC3E-80B9-4783EB20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8369-ACDE-47C4-A5D4-EF037D410957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AE47C43F-1F45-D06F-9ED5-9E1EACBD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BCC3E3E6-8142-E6CA-F88D-88435F9E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B3A6-7A91-406E-A58B-4A156024C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1421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90AC2EF0-4B2B-A9D8-38F9-EB5A36BE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AC0E-B0B3-4B33-9A5D-A00CF429B3A0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BB7ABF66-2495-77B0-203E-4877182D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6C7F2ACE-0D32-B100-22E0-DC5CED81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7558-F105-4567-8E5E-E92A85892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71620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95CB943A-1F9E-975B-C1F1-6E994320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AB4F-660A-4FDF-9E07-02865D945A18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284B6E48-2D13-CAC8-0A11-F77E3708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1121412F-556F-CAAA-C46D-7353AF48D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328D-264C-4250-99BF-D45FB347F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63286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87BFEF1E-9FC8-9F25-EE7F-BC1DC79F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8C89-6F3D-488A-9336-084BF4D37B08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CBDC7DB1-E501-FA4D-6887-F15712C8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852A2DE7-A009-2DD6-EEE6-32C392E3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2AA7-9BFC-445A-B7B2-ED8971EA3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438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2C40D706-4E24-F707-0838-C086F3B7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C766-ABFB-4C86-A007-B90EC9B2091D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13A515D0-DB24-E75C-166F-ACE24779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59CAF8BE-6931-F1FA-0C77-FE7BC878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0FD2-6C28-4414-866E-C908F0F3A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6385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>
            <a:extLst>
              <a:ext uri="{FF2B5EF4-FFF2-40B4-BE49-F238E27FC236}">
                <a16:creationId xmlns:a16="http://schemas.microsoft.com/office/drawing/2014/main" id="{5DB71AF2-EC31-77FF-A74B-2082108D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B26F69-6BB1-4A3D-9EB9-D9F4086C65B4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8" name="Номер слайда 26">
            <a:extLst>
              <a:ext uri="{FF2B5EF4-FFF2-40B4-BE49-F238E27FC236}">
                <a16:creationId xmlns:a16="http://schemas.microsoft.com/office/drawing/2014/main" id="{3D1D51C6-29C6-EDAD-86A4-465C1978E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23C4-7797-42BC-BB86-57000B3C17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>
            <a:extLst>
              <a:ext uri="{FF2B5EF4-FFF2-40B4-BE49-F238E27FC236}">
                <a16:creationId xmlns:a16="http://schemas.microsoft.com/office/drawing/2014/main" id="{1FB32BB8-BFB6-2BB1-B6B0-4770B96D84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763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D65F8C-27F9-2CC8-6DE9-0B25768C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2397F-89DA-4495-B80E-B3CE60693647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619A15-F133-E6E6-569D-0BA7B28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A21BDA-2836-732C-5D93-3A7EE68DB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3158-2EC7-4E9E-AA18-65A0634533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98205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8A3B2A98-14EF-3FC1-3388-85F90ACE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CB87-632D-4B93-871E-406C0B4CE35C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585456-E0ED-85FD-F26B-324D1172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F64A46F1-E561-B482-D306-ECE08FD3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616F-4FF0-488A-B8BD-2FF2F77374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73078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532D8F1B-EA22-BFE4-0C7F-60B8A619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E22F-FFFD-4366-9C53-E81B39A7F71E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A3F52F65-35D2-4F16-6615-EE1D2577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75E87115-F890-13E5-5782-C5CCB829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1E3F-03F8-4217-92E5-B51E00E09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0287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07BC178A-A02F-F7CA-4E8D-B1A276E4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3F47-A3BE-4CF8-A940-CB10E032B694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A049E13A-A812-0A13-B099-0F5F8F04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CA1DAD07-B9B9-08C5-A387-C7AE0684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AF80-4D09-4BE2-AF8C-67860E259C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2522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617E535-8A14-CD23-2B9E-5D6BA2B5905A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0231362-EEB1-18F4-7CD6-B9CCFB5C00B5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C14689D-7310-9D7A-8B00-211C5423F60A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D8CF0C4-4611-EDB9-C72D-BFEB59DF292F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6B05F59-0DEE-303F-79C5-0FC36660E738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91889CE2-09E8-EBB6-6437-AB946F7EFD5A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302D2029-C4A9-C081-59A2-E84C2CD7A704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1FE6028-D110-7B39-E8B4-84B93979D155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6ECF015-B843-08EE-DB08-C424F778262B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B711905-E7D5-2D78-01E1-8848BC2A3312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EA2B524-053A-A7A5-D04D-C77AC0349D0A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866B762-A9F2-DA23-3DC0-822CAF8726D0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8D1A14E-E6AD-E6E8-B08B-71D1DCFBFDA8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>
            <a:extLst>
              <a:ext uri="{FF2B5EF4-FFF2-40B4-BE49-F238E27FC236}">
                <a16:creationId xmlns:a16="http://schemas.microsoft.com/office/drawing/2014/main" id="{71E2EBB7-D72F-048F-3F47-93135E81D0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40" name="Текст 12">
            <a:extLst>
              <a:ext uri="{FF2B5EF4-FFF2-40B4-BE49-F238E27FC236}">
                <a16:creationId xmlns:a16="http://schemas.microsoft.com/office/drawing/2014/main" id="{CD434DB4-702C-6ED9-86BD-8DA3224938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5FD7F950-2D22-117B-C34B-2D3BC066D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3CE2DF9-BDDC-42CB-BB13-5C16BAB219CF}" type="datetimeFigureOut">
              <a:rPr lang="ru-RU"/>
              <a:pPr>
                <a:defRPr/>
              </a:pPr>
              <a:t>28.06.2025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3BAD77-74FC-1D49-CFB2-F50A003E9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149A3077-FE85-16F3-6E13-6B5E3277C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752D6546-0379-489E-9931-E1BE3F68B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5" r:id="rId2"/>
    <p:sldLayoutId id="2147483816" r:id="rId3"/>
    <p:sldLayoutId id="2147483817" r:id="rId4"/>
    <p:sldLayoutId id="2147483824" r:id="rId5"/>
    <p:sldLayoutId id="2147483825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ia.toolforge.org/" TargetMode="External"/><Relationship Id="rId13" Type="http://schemas.openxmlformats.org/officeDocument/2006/relationships/hyperlink" Target="https://sparql.journalobservatory.org/sparql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app.scilit.net/about" TargetMode="External"/><Relationship Id="rId12" Type="http://schemas.openxmlformats.org/officeDocument/2006/relationships/hyperlink" Target="https://api.journalobservatory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2.sherpa.ac.uk/romeo/" TargetMode="External"/><Relationship Id="rId11" Type="http://schemas.openxmlformats.org/officeDocument/2006/relationships/hyperlink" Target="https://app.journalobservatory.org/" TargetMode="External"/><Relationship Id="rId5" Type="http://schemas.openxmlformats.org/officeDocument/2006/relationships/hyperlink" Target="https://archive.org/details/fatcat_snapshots_and_exports?&amp;sort=-publicdate" TargetMode="External"/><Relationship Id="rId10" Type="http://schemas.openxmlformats.org/officeDocument/2006/relationships/hyperlink" Target="https://zdb-katalog.de/" TargetMode="External"/><Relationship Id="rId4" Type="http://schemas.openxmlformats.org/officeDocument/2006/relationships/hyperlink" Target="https://doaj.org/docs/public-data-dump/" TargetMode="External"/><Relationship Id="rId9" Type="http://schemas.openxmlformats.org/officeDocument/2006/relationships/hyperlink" Target="http://www.sudoc.abes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dc.edu.au/abdc-journal-quality-list/" TargetMode="External"/><Relationship Id="rId5" Type="http://schemas.openxmlformats.org/officeDocument/2006/relationships/hyperlink" Target="https://charteredabs.org/academic-journal-guide/academic-journal-guide-2021" TargetMode="External"/><Relationship Id="rId4" Type="http://schemas.openxmlformats.org/officeDocument/2006/relationships/hyperlink" Target="https://vak.minobrnauki.gov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rossref.org/" TargetMode="External"/><Relationship Id="rId5" Type="http://schemas.openxmlformats.org/officeDocument/2006/relationships/hyperlink" Target="https://www.scimagojr.com/journalrank.php" TargetMode="External"/><Relationship Id="rId4" Type="http://schemas.openxmlformats.org/officeDocument/2006/relationships/hyperlink" Target="https://www.scopus.com/sourc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edia-publisher.ru/" TargetMode="External"/><Relationship Id="rId4" Type="http://schemas.openxmlformats.org/officeDocument/2006/relationships/hyperlink" Target="mailto:ds@media-publishe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_msoanchor_1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library.ru/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jl.clarivate.com/collection-list-downloads" TargetMode="External"/><Relationship Id="rId5" Type="http://schemas.openxmlformats.org/officeDocument/2006/relationships/hyperlink" Target="https://www.elsevier.com/solutions/scopus/how-scopus-works/content" TargetMode="External"/><Relationship Id="rId4" Type="http://schemas.openxmlformats.org/officeDocument/2006/relationships/hyperlink" Target="https://www.rcsi.scienc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ericangeosciences.org/information/georef/serials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elsevier.com/solutions/engineering-village/content/geoba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fis.org/fsta#covered" TargetMode="External"/><Relationship Id="rId11" Type="http://schemas.openxmlformats.org/officeDocument/2006/relationships/hyperlink" Target="https://mathscinet.ams.org/mathscinet/help/librarians.html?version=2" TargetMode="External"/><Relationship Id="rId5" Type="http://schemas.openxmlformats.org/officeDocument/2006/relationships/hyperlink" Target="https://kanalregister.hkdir.no/publiseringskanaler/erihplus/" TargetMode="External"/><Relationship Id="rId10" Type="http://schemas.openxmlformats.org/officeDocument/2006/relationships/hyperlink" Target="https://www.theiet.org/publishing/inspec/" TargetMode="External"/><Relationship Id="rId4" Type="http://schemas.openxmlformats.org/officeDocument/2006/relationships/hyperlink" Target="https://www.elsevier.com/solutions/embase-biomedical-research/coverage-and-content" TargetMode="External"/><Relationship Id="rId9" Type="http://schemas.openxmlformats.org/officeDocument/2006/relationships/hyperlink" Target="https://www.ebsco.com/products/research-databases/historical-abstract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bmath.org/serials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about.proquest.com/en/products-services/polsci-set-c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out.proquest.com/en/products-services/socioabs-set-c/" TargetMode="External"/><Relationship Id="rId5" Type="http://schemas.openxmlformats.org/officeDocument/2006/relationships/hyperlink" Target="https://www.pa.utulsa.edu/" TargetMode="External"/><Relationship Id="rId4" Type="http://schemas.openxmlformats.org/officeDocument/2006/relationships/hyperlink" Target="https://www.nlm.nih.gov/bsd/journals/online.html" TargetMode="External"/><Relationship Id="rId9" Type="http://schemas.openxmlformats.org/officeDocument/2006/relationships/hyperlink" Target="https://mjl.clarivate.com/collection-list-downloa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2" descr="ТИТУЛ-1 copy.jpg">
            <a:extLst>
              <a:ext uri="{FF2B5EF4-FFF2-40B4-BE49-F238E27FC236}">
                <a16:creationId xmlns:a16="http://schemas.microsoft.com/office/drawing/2014/main" id="{3384A080-8995-8D1C-F40C-BD3B40AA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9BC6FF-3102-0DA6-0236-586B42D40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9216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2025 Systems of Signal Synchronization, Generating and Processing </a:t>
            </a:r>
            <a:br>
              <a:rPr lang="en-US" altLang="ru-RU" sz="4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4000" b="1">
                <a:solidFill>
                  <a:schemeClr val="bg1"/>
                </a:solidFill>
                <a:latin typeface="Arial" panose="020B0604020202020204" pitchFamily="34" charset="0"/>
              </a:rPr>
              <a:t>in Telecommunications (SYNCHROINFO)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38CA64-12C8-6389-73AA-F4FDEA8A9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918200"/>
            <a:ext cx="2881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3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i="1">
                <a:solidFill>
                  <a:schemeClr val="bg1"/>
                </a:solidFill>
                <a:latin typeface="Arial" panose="020B0604020202020204" pitchFamily="34" charset="0"/>
              </a:rPr>
              <a:t>June</a:t>
            </a:r>
            <a:r>
              <a:rPr lang="ru-RU" altLang="ru-RU" sz="1600" i="1">
                <a:solidFill>
                  <a:schemeClr val="bg1"/>
                </a:solidFill>
                <a:latin typeface="Arial" panose="020B0604020202020204" pitchFamily="34" charset="0"/>
              </a:rPr>
              <a:t> 30 – </a:t>
            </a:r>
            <a:r>
              <a:rPr lang="en-US" altLang="ru-RU" sz="1600" i="1">
                <a:solidFill>
                  <a:schemeClr val="bg1"/>
                </a:solidFill>
                <a:latin typeface="Arial" panose="020B0604020202020204" pitchFamily="34" charset="0"/>
              </a:rPr>
              <a:t>July</a:t>
            </a:r>
            <a:r>
              <a:rPr lang="ru-RU" altLang="ru-RU" sz="1600" i="1">
                <a:solidFill>
                  <a:schemeClr val="bg1"/>
                </a:solidFill>
                <a:latin typeface="Arial" panose="020B0604020202020204" pitchFamily="34" charset="0"/>
              </a:rPr>
              <a:t> 03</a:t>
            </a:r>
            <a:r>
              <a:rPr lang="en-US" altLang="ru-RU" sz="1600" i="1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i="1">
                <a:solidFill>
                  <a:schemeClr val="bg1"/>
                </a:solidFill>
                <a:latin typeface="Arial" panose="020B0604020202020204" pitchFamily="34" charset="0"/>
              </a:rPr>
              <a:t>2025</a:t>
            </a:r>
            <a:endParaRPr lang="en-US" altLang="ru-RU" sz="1600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EB173B99-01EA-48AD-AE69-9B91F8855941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D1A0479A-8E1B-08D1-D46B-694498AC86BF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E5A40ECA-B8D6-B767-33E5-73976677CB4C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2" name="Picture 4">
            <a:extLst>
              <a:ext uri="{FF2B5EF4-FFF2-40B4-BE49-F238E27FC236}">
                <a16:creationId xmlns:a16="http://schemas.microsoft.com/office/drawing/2014/main" id="{333AA2E5-77FA-DAB7-E42E-4428B5F9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980113"/>
            <a:ext cx="10604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5">
            <a:extLst>
              <a:ext uri="{FF2B5EF4-FFF2-40B4-BE49-F238E27FC236}">
                <a16:creationId xmlns:a16="http://schemas.microsoft.com/office/drawing/2014/main" id="{60094F46-3CD5-AAAC-448C-1EF9D4D5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861050"/>
            <a:ext cx="11842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2">
            <a:extLst>
              <a:ext uri="{FF2B5EF4-FFF2-40B4-BE49-F238E27FC236}">
                <a16:creationId xmlns:a16="http://schemas.microsoft.com/office/drawing/2014/main" id="{4A165B6B-34D3-7243-79DA-18FFE2F6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347663"/>
            <a:ext cx="464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IEEE #65403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2" descr="ТИТУЛ-1 copy.jpg">
            <a:extLst>
              <a:ext uri="{FF2B5EF4-FFF2-40B4-BE49-F238E27FC236}">
                <a16:creationId xmlns:a16="http://schemas.microsoft.com/office/drawing/2014/main" id="{41107006-3637-A51D-0B91-D3FF0BF91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12" descr="ТИТУЛ-1 copy.jpg">
            <a:extLst>
              <a:ext uri="{FF2B5EF4-FFF2-40B4-BE49-F238E27FC236}">
                <a16:creationId xmlns:a16="http://schemas.microsoft.com/office/drawing/2014/main" id="{9D5AC528-E9F4-8242-9EC4-D1C0D747A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1E9DA0C-3B48-D985-B509-ADD28857977F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50E7495E-D75B-351C-415C-268DC10E268B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E3710CAA-92F4-5DE0-6B14-039C93FB6770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5" name="TextBox 10">
            <a:extLst>
              <a:ext uri="{FF2B5EF4-FFF2-40B4-BE49-F238E27FC236}">
                <a16:creationId xmlns:a16="http://schemas.microsoft.com/office/drawing/2014/main" id="{D137CA70-2456-FCC6-5417-C23D93D3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33363"/>
            <a:ext cx="748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solidFill>
                  <a:schemeClr val="bg1"/>
                </a:solidFill>
              </a:rPr>
              <a:t>СЕРВИСЫ </a:t>
            </a:r>
            <a:r>
              <a:rPr lang="ru-RU" altLang="ru-RU" b="1">
                <a:solidFill>
                  <a:schemeClr val="bg1"/>
                </a:solidFill>
              </a:rPr>
              <a:t>(не являются базами научного цитирования)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7F815-0C12-1801-5EC6-140373D5D64C}"/>
              </a:ext>
            </a:extLst>
          </p:cNvPr>
          <p:cNvSpPr txBox="1"/>
          <p:nvPr/>
        </p:nvSpPr>
        <p:spPr>
          <a:xfrm>
            <a:off x="174625" y="802644"/>
            <a:ext cx="8820149" cy="60664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DOAJ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Directory of Open Access Journals (DOAJ):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https://doaj.org/docs/public-data-dump/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300" b="1" dirty="0">
              <a:solidFill>
                <a:srgbClr val="990000"/>
              </a:solidFill>
              <a:highlight>
                <a:srgbClr val="00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b="1" dirty="0" err="1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Fatcat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Каталог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Fatcat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https://archive.org/details/fatcat_snapshots_and_exports?&amp;sort=-publicdate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300" b="1" dirty="0">
              <a:solidFill>
                <a:srgbClr val="990000"/>
              </a:solidFill>
              <a:highlight>
                <a:srgbClr val="00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SHERPA ROMEO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SHERPA ROMEO: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https://v2.sherpa.ac.uk/romeo/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300" b="1" dirty="0">
              <a:solidFill>
                <a:srgbClr val="990000"/>
              </a:solidFill>
              <a:highlight>
                <a:srgbClr val="00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БД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OpenAlex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300" b="1" dirty="0">
              <a:solidFill>
                <a:srgbClr val="990000"/>
              </a:solidFill>
              <a:highlight>
                <a:srgbClr val="00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Scilit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Бесплатный сервис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Scilit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MDPI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сочетает функционал индекса научного цитирования и поисковой системы. Профиль журнала на платформе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Scilit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позволяет увидеть динамику публикаций, скорость накопления цитирований и распределение их количества, предметную направленность статей, перечень цитирующих изданий, а также, перейти к анализу самих публикаций.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300" b="1" dirty="0">
              <a:solidFill>
                <a:srgbClr val="990000"/>
              </a:solidFill>
              <a:highlight>
                <a:srgbClr val="00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Wikidata</a:t>
            </a:r>
            <a:r>
              <a:rPr lang="ru-RU" sz="1400" b="1" dirty="0">
                <a:solidFill>
                  <a:srgbClr val="99000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Открытая база знаний, в которой отдельные объекты представлены в виде связанных идентификаторов. На сайте приведены гиперссылки на профили журнала в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Викиданных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 сервисе </a:t>
            </a:r>
            <a:r>
              <a:rPr lang="ru-RU" sz="1400" u="sng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Scholia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300" b="1" dirty="0">
              <a:solidFill>
                <a:srgbClr val="990000"/>
              </a:solidFill>
              <a:highlight>
                <a:srgbClr val="00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Sudoc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Système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Universitaire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Sudoc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французский коллективный каталог, который создан университетскими, научными библиотеками и центрами документации. 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http://www.sudoc.abes.fr/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300" b="1" dirty="0">
              <a:solidFill>
                <a:srgbClr val="990000"/>
              </a:solidFill>
              <a:highlight>
                <a:srgbClr val="00FFFF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ZDB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Идентификатор журналов (IDN), используемый в каталоге Немецкой национальной библиотеки </a:t>
            </a:r>
            <a:b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(Deutsche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Nationalbibliothek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Немецком сводном каталоге серийных изданий (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Zeitschriften­datenbank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ZDB). </a:t>
            </a:r>
            <a:b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https://zdb-katalog.de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ru-RU" sz="1400" b="1" dirty="0" err="1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Observatory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Проект Лейденского университета (CWTS). 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веб-интерфейс Journal </a:t>
            </a:r>
            <a:r>
              <a:rPr lang="ru-RU" sz="1400" u="sng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Observatory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 </a:t>
            </a:r>
            <a:r>
              <a:rPr lang="ru-RU" sz="1400" u="sng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Browser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API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SPARQL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-интерфейсы.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2" descr="ТИТУЛ-1 copy.jpg">
            <a:extLst>
              <a:ext uri="{FF2B5EF4-FFF2-40B4-BE49-F238E27FC236}">
                <a16:creationId xmlns:a16="http://schemas.microsoft.com/office/drawing/2014/main" id="{4D997D06-B40D-9011-9795-EFD9A30F2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12" descr="ТИТУЛ-1 copy.jpg">
            <a:extLst>
              <a:ext uri="{FF2B5EF4-FFF2-40B4-BE49-F238E27FC236}">
                <a16:creationId xmlns:a16="http://schemas.microsoft.com/office/drawing/2014/main" id="{F7D68DAC-0A26-4084-C0B4-0A05B0629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79ACF0FC-12DD-820B-0E41-450C761D87E9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B3F4F88C-E9F3-E917-D2FD-819509FE5747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3F076DB-591D-9AFD-0855-47842239C988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TextBox 10">
            <a:extLst>
              <a:ext uri="{FF2B5EF4-FFF2-40B4-BE49-F238E27FC236}">
                <a16:creationId xmlns:a16="http://schemas.microsoft.com/office/drawing/2014/main" id="{AAE93FC8-A0D5-8752-4CF3-5B117463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33363"/>
            <a:ext cx="748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solidFill>
                  <a:schemeClr val="bg1"/>
                </a:solidFill>
              </a:rPr>
              <a:t>ПЕРЕЧНИ И РЕЙТИНГИ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F2A57E-E365-9FFD-6324-38E1FECBF3B1}"/>
              </a:ext>
            </a:extLst>
          </p:cNvPr>
          <p:cNvSpPr txBox="1"/>
          <p:nvPr/>
        </p:nvSpPr>
        <p:spPr>
          <a:xfrm>
            <a:off x="161925" y="1016732"/>
            <a:ext cx="8820149" cy="47962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rgbClr val="990000"/>
                </a:solidFill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ВАК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рецензируемых научных изданий, в которых должны быть опубликованы основные научные результаты диссертаций на соискание учёной степени кандидата наук, на соискание учёной степени </a:t>
            </a:r>
            <a:b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доктора наук: 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https://vak.minobrnauki.gov.ru/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rgbClr val="990000"/>
                </a:solidFill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RSCI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Russian Science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Citation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Index (RSCI).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1400" dirty="0">
              <a:solidFill>
                <a:schemeClr val="bg1"/>
              </a:solidFill>
              <a:highlight>
                <a:srgbClr val="FFFF00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rgbClr val="990000"/>
                </a:solidFill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AJG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 журналов в области бизнеса и менеджмента AJG (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 Guide,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Chartered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Association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основан на метриках цитируемости и экспертных оценках. Уровни журналов варьируют от 1 до 4* (1 - наименьшая оценка): 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https://charteredabs.org/academic-journal-guide/academic-journal-guide-2021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ru-RU" sz="1400" dirty="0">
              <a:solidFill>
                <a:schemeClr val="bg1"/>
              </a:solidFill>
              <a:highlight>
                <a:srgbClr val="FFFF00"/>
              </a:highlight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ABDC Journal Quality List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 журналов в области бизнеса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Australian Business Deans Council (ABDC) Journal Quality List. </a:t>
            </a:r>
            <a:b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Уровни журналов варьируют от C до A* (C - наименьшая оценка): 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https://abdc.edu.au/abdc-journal-quality-list/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2" descr="ТИТУЛ-1 copy.jpg">
            <a:extLst>
              <a:ext uri="{FF2B5EF4-FFF2-40B4-BE49-F238E27FC236}">
                <a16:creationId xmlns:a16="http://schemas.microsoft.com/office/drawing/2014/main" id="{054FBF5C-D5EE-20C5-8B09-2CF2799C5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12" descr="ТИТУЛ-1 copy.jpg">
            <a:extLst>
              <a:ext uri="{FF2B5EF4-FFF2-40B4-BE49-F238E27FC236}">
                <a16:creationId xmlns:a16="http://schemas.microsoft.com/office/drawing/2014/main" id="{1632E1D4-C485-DFBD-A27F-6CEE066D1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12117320-D6C1-CFD7-7592-5CEC1F54AF8E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4D083D7B-387D-DCB5-4351-D4EC3B2AF813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5D5D36D9-94E1-B1DD-D7E5-7E389D626875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1" name="TextBox 10">
            <a:extLst>
              <a:ext uri="{FF2B5EF4-FFF2-40B4-BE49-F238E27FC236}">
                <a16:creationId xmlns:a16="http://schemas.microsoft.com/office/drawing/2014/main" id="{CAEB50EB-AEFC-C79B-29B3-0DB4B014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00992"/>
            <a:ext cx="7488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solidFill>
                  <a:schemeClr val="bg1"/>
                </a:solidFill>
              </a:rPr>
              <a:t>МЕТРИКИ (ПОКАЗАТЕЛИ)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9E0E2-4E40-22D3-5BAC-1B0E1BFE0C4A}"/>
              </a:ext>
            </a:extLst>
          </p:cNvPr>
          <p:cNvSpPr txBox="1"/>
          <p:nvPr/>
        </p:nvSpPr>
        <p:spPr>
          <a:xfrm>
            <a:off x="161925" y="676524"/>
            <a:ext cx="8838567" cy="4283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CiteScore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CiteScore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характеризует среднее количество цитат, полученных каждой публикацией в периодическом издании. Показатель обновляется один раз в год.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Citescore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отражает количество цитирований документов, опубликованных в периодическом издании за 4 года в статьях, обзорах, материалах конференций, главах книг и информационных документах, опубликованных за 4 года, деленное на количество документов, опубликованных в периодическом издании за 4 года 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https://www.scopus.com/sources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SNIP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Normalized Impact per Paper (SNIP, Centre for Science and Technology Studies CWTS) – 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нормированный по источникам уровень цитируемости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обновляется один раз в год. Характеризует количество фактически полученных цитат в отношении к ожидаемому количеству цитирований в предметной области: 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https://www.journalindicators.com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rgbClr val="990000"/>
                </a:solidFill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SJR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SCImago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(SJR, 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Scimago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оценивает взвешенное количество цитат за год, полученных документами, опубликованными в периодическом издании за 3 года. Взвешенная оценка цитирования зависит от предметной области и престижности (SJR) периодического издания. Показатель обновляется один раз в год: 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https://www.scimagojr.com/journalrank.php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33" name="TextBox 11">
            <a:extLst>
              <a:ext uri="{FF2B5EF4-FFF2-40B4-BE49-F238E27FC236}">
                <a16:creationId xmlns:a16="http://schemas.microsoft.com/office/drawing/2014/main" id="{F30F1345-7646-7F30-51F9-9C7AAA15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6" y="5201360"/>
            <a:ext cx="7488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chemeClr val="bg1"/>
                </a:solidFill>
              </a:rPr>
              <a:t>АГЕНТСТВО РЕГИСТРАЦИИ </a:t>
            </a:r>
            <a:r>
              <a:rPr lang="en-US" altLang="ru-RU" sz="2200" b="1" dirty="0">
                <a:solidFill>
                  <a:schemeClr val="bg1"/>
                </a:solidFill>
              </a:rPr>
              <a:t>DOI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41C244-AA3C-90C0-0856-966A0618568B}"/>
              </a:ext>
            </a:extLst>
          </p:cNvPr>
          <p:cNvSpPr txBox="1"/>
          <p:nvPr/>
        </p:nvSpPr>
        <p:spPr>
          <a:xfrm>
            <a:off x="251520" y="5769260"/>
            <a:ext cx="7196164" cy="6452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FF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CrossRef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https://www.crossref.org/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2" descr="ТИТУЛ-1 copy.jpg">
            <a:extLst>
              <a:ext uri="{FF2B5EF4-FFF2-40B4-BE49-F238E27FC236}">
                <a16:creationId xmlns:a16="http://schemas.microsoft.com/office/drawing/2014/main" id="{099E3B6A-3207-97C2-97BC-8304717EC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1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8EA7249A-B8F0-039A-C7EC-A688914705FF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3722B6E-29E2-56BA-E959-CB808AA22C8A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CA5BFEB3-1946-E306-0A8C-28AD5991FE74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TextBox 4">
            <a:extLst>
              <a:ext uri="{FF2B5EF4-FFF2-40B4-BE49-F238E27FC236}">
                <a16:creationId xmlns:a16="http://schemas.microsoft.com/office/drawing/2014/main" id="{E506C742-35C1-1E8E-B722-3AD3ECF5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2" y="273050"/>
            <a:ext cx="775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None/>
            </a:pPr>
            <a:r>
              <a:rPr lang="en-US" alt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SCIENTIFIC TOURISM AT THE SYNCHROINFO CONFERENCE</a:t>
            </a:r>
            <a:endParaRPr lang="ru-RU" altLang="ru-RU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199" name="TextBox 12">
            <a:extLst>
              <a:ext uri="{FF2B5EF4-FFF2-40B4-BE49-F238E27FC236}">
                <a16:creationId xmlns:a16="http://schemas.microsoft.com/office/drawing/2014/main" id="{D299F1FC-C491-8D60-FC35-570CD8C42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838" y="925513"/>
            <a:ext cx="93376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chemeClr val="bg1"/>
                </a:solidFill>
                <a:cs typeface="Arial" panose="020B0604020202020204" pitchFamily="34" charset="0"/>
              </a:rPr>
              <a:t>More than 50 years of work, the SYNCHROINFO conference has been held in </a:t>
            </a:r>
            <a:r>
              <a:rPr lang="ru-RU" altLang="ru-RU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r>
              <a:rPr lang="en-US" altLang="ru-RU">
                <a:solidFill>
                  <a:schemeClr val="bg1"/>
                </a:solidFill>
                <a:cs typeface="Arial" panose="020B0604020202020204" pitchFamily="34" charset="0"/>
              </a:rPr>
              <a:t> cities</a:t>
            </a:r>
            <a:r>
              <a:rPr lang="ru-RU" altLang="ru-RU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8200" name="TextBox 13">
            <a:extLst>
              <a:ext uri="{FF2B5EF4-FFF2-40B4-BE49-F238E27FC236}">
                <a16:creationId xmlns:a16="http://schemas.microsoft.com/office/drawing/2014/main" id="{5A01CD10-1C68-457D-D992-0DECE47DF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517650"/>
            <a:ext cx="338455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NIZHNY NOVGOROD (GORKY)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1973, 1975, 1977, 1979, 1984, 1988, 1994, 2002, 2010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KAUNAS, LITHUANIA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</a:rPr>
              <a:t>1982, 1987, 1989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LVIV, UKRAINE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1985, 1987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SAMARA (KUIBYSHEV)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1986, 2005, 2016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PALANGA, LITHUANIA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1987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ODESSA, UKRAINE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1989, 1998, 2001, 2007, 2011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SOZOPOL, BULGARIA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</a:rPr>
              <a:t>1990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MINSK, REPUBLIC OF BELARUS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</a:rPr>
              <a:t>1991, 2018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MOSCOW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</a:rPr>
              <a:t>1992, 1995, 1997, 2004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YAROSLAVL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1993, 2000, 2003, 2008, 2013, 2019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</p:txBody>
      </p:sp>
      <p:sp>
        <p:nvSpPr>
          <p:cNvPr id="8201" name="TextBox 15">
            <a:extLst>
              <a:ext uri="{FF2B5EF4-FFF2-40B4-BE49-F238E27FC236}">
                <a16:creationId xmlns:a16="http://schemas.microsoft.com/office/drawing/2014/main" id="{F1396731-D305-C574-EED7-5F4C3292C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138" y="1566863"/>
            <a:ext cx="255587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BELGOROD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2006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VORONEZH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2009, 2014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YOSHKAR-OLA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2012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SAINT PETERSBURG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2000, 2015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Kazan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2017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SVETLOGORSK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ru-RU" altLang="ru-RU" sz="1000" dirty="0">
                <a:solidFill>
                  <a:schemeClr val="bg1"/>
                </a:solidFill>
              </a:rPr>
              <a:t>2020, 2021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ARKHANGELSK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2022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PSKOV</a:t>
            </a:r>
            <a:br>
              <a:rPr lang="ru-RU" altLang="ru-RU" sz="14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2023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VYBORG</a:t>
            </a:r>
            <a:br>
              <a:rPr lang="ru-RU" altLang="ru-RU" sz="10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202</a:t>
            </a:r>
            <a:r>
              <a:rPr lang="ru-RU" altLang="ru-RU" sz="800" dirty="0">
                <a:solidFill>
                  <a:schemeClr val="bg1"/>
                </a:solidFill>
              </a:rPr>
              <a:t>4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1400" b="1" dirty="0">
                <a:solidFill>
                  <a:schemeClr val="bg1"/>
                </a:solidFill>
              </a:rPr>
              <a:t>TYUMEN</a:t>
            </a:r>
            <a:br>
              <a:rPr lang="ru-RU" altLang="ru-RU" sz="1000" b="1" dirty="0">
                <a:solidFill>
                  <a:schemeClr val="bg1"/>
                </a:solidFill>
              </a:rPr>
            </a:br>
            <a:r>
              <a:rPr lang="ru-RU" altLang="ru-RU" sz="1000" dirty="0">
                <a:solidFill>
                  <a:schemeClr val="bg1"/>
                </a:solidFill>
              </a:rPr>
              <a:t>2025</a:t>
            </a:r>
          </a:p>
          <a:p>
            <a:pPr eaLnBrk="1" hangingPunct="1"/>
            <a:endParaRPr lang="ru-RU" altLang="ru-RU" sz="1000" dirty="0">
              <a:solidFill>
                <a:schemeClr val="bg1"/>
              </a:solidFill>
            </a:endParaRPr>
          </a:p>
        </p:txBody>
      </p:sp>
      <p:pic>
        <p:nvPicPr>
          <p:cNvPr id="8202" name="Рисунок 6">
            <a:extLst>
              <a:ext uri="{FF2B5EF4-FFF2-40B4-BE49-F238E27FC236}">
                <a16:creationId xmlns:a16="http://schemas.microsoft.com/office/drawing/2014/main" id="{A0D4E593-FBC0-EEC0-283C-D6BF850D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087563"/>
            <a:ext cx="2476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8">
            <a:extLst>
              <a:ext uri="{FF2B5EF4-FFF2-40B4-BE49-F238E27FC236}">
                <a16:creationId xmlns:a16="http://schemas.microsoft.com/office/drawing/2014/main" id="{A1854C31-45AB-0DEF-EC3C-604DAAAD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589338"/>
            <a:ext cx="243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7">
            <a:extLst>
              <a:ext uri="{FF2B5EF4-FFF2-40B4-BE49-F238E27FC236}">
                <a16:creationId xmlns:a16="http://schemas.microsoft.com/office/drawing/2014/main" id="{8BA3C939-5CBA-913A-2BE8-6D84E4EC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203825"/>
            <a:ext cx="2438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2" descr="ТИТУЛ-1 copy.jpg">
            <a:extLst>
              <a:ext uri="{FF2B5EF4-FFF2-40B4-BE49-F238E27FC236}">
                <a16:creationId xmlns:a16="http://schemas.microsoft.com/office/drawing/2014/main" id="{269AC82A-33B9-6113-DF73-46E0BD85A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12" descr="ТИТУЛ-1 copy.jpg">
            <a:extLst>
              <a:ext uri="{FF2B5EF4-FFF2-40B4-BE49-F238E27FC236}">
                <a16:creationId xmlns:a16="http://schemas.microsoft.com/office/drawing/2014/main" id="{7C088A9D-9D28-E488-A6B4-0D4E8A33B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85F7F2FA-43E5-7EB1-C3A9-FCFFB696D5D9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4167E473-191B-2CB8-A7A1-699252F9EFB8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2A844133-02BE-BB63-71A1-2EBFDD9F8719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9" name="TextBox 10">
            <a:extLst>
              <a:ext uri="{FF2B5EF4-FFF2-40B4-BE49-F238E27FC236}">
                <a16:creationId xmlns:a16="http://schemas.microsoft.com/office/drawing/2014/main" id="{C218F79C-D2EF-A16B-395A-C31A940A8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3838"/>
            <a:ext cx="7488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solidFill>
                  <a:schemeClr val="bg1"/>
                </a:solidFill>
              </a:rPr>
              <a:t>ТЮМЕНЬ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8680" name="TextBox 12">
            <a:extLst>
              <a:ext uri="{FF2B5EF4-FFF2-40B4-BE49-F238E27FC236}">
                <a16:creationId xmlns:a16="http://schemas.microsoft.com/office/drawing/2014/main" id="{91A2BC4D-AC2B-CFEE-8BAE-7E4CC7F5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838200"/>
            <a:ext cx="8839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b="1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Расписание и стоимость прогулок на теплоходах в Тюмени</a:t>
            </a:r>
            <a:endParaRPr lang="ru-RU" altLang="ru-RU" sz="20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81" name="Рисунок 18">
            <a:extLst>
              <a:ext uri="{FF2B5EF4-FFF2-40B4-BE49-F238E27FC236}">
                <a16:creationId xmlns:a16="http://schemas.microsoft.com/office/drawing/2014/main" id="{18A1610F-9475-7D0A-84C3-1A443D30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477963"/>
            <a:ext cx="380206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22">
            <a:extLst>
              <a:ext uri="{FF2B5EF4-FFF2-40B4-BE49-F238E27FC236}">
                <a16:creationId xmlns:a16="http://schemas.microsoft.com/office/drawing/2014/main" id="{A907ACDE-499C-990A-9A3D-6F0D7E32A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417638"/>
            <a:ext cx="4887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Тюменская судоходная компания</a:t>
            </a:r>
          </a:p>
        </p:txBody>
      </p:sp>
      <p:sp>
        <p:nvSpPr>
          <p:cNvPr id="28683" name="TextBox 24">
            <a:extLst>
              <a:ext uri="{FF2B5EF4-FFF2-40B4-BE49-F238E27FC236}">
                <a16:creationId xmlns:a16="http://schemas.microsoft.com/office/drawing/2014/main" id="{2B4802F9-D68E-EA71-7A81-47437246F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779588"/>
            <a:ext cx="496728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Прогулки проводятся ежедневно с </a:t>
            </a:r>
            <a:r>
              <a:rPr lang="ru-RU" altLang="ru-RU" sz="1400" b="1" dirty="0">
                <a:solidFill>
                  <a:schemeClr val="bg1"/>
                </a:solidFill>
              </a:rPr>
              <a:t>13:00 до 20:30</a:t>
            </a:r>
            <a:r>
              <a:rPr lang="ru-RU" altLang="ru-RU" sz="1400" dirty="0">
                <a:solidFill>
                  <a:schemeClr val="bg1"/>
                </a:solidFill>
              </a:rPr>
              <a:t>, включая вечерние рейсы с живой музыкой. Продолжительность стандартной прогулки 1 час </a:t>
            </a:r>
            <a:br>
              <a:rPr lang="ru-RU" altLang="ru-RU" sz="1400" dirty="0">
                <a:solidFill>
                  <a:schemeClr val="bg1"/>
                </a:solidFill>
              </a:rPr>
            </a:br>
            <a:r>
              <a:rPr lang="ru-RU" altLang="ru-RU" sz="1400" dirty="0">
                <a:solidFill>
                  <a:schemeClr val="bg1"/>
                </a:solidFill>
              </a:rPr>
              <a:t>с возможностью продления до 1,5 или 2 часов.</a:t>
            </a:r>
          </a:p>
          <a:p>
            <a:endParaRPr lang="ru-RU" altLang="ru-RU" sz="1400" dirty="0">
              <a:solidFill>
                <a:schemeClr val="bg1"/>
              </a:solidFill>
            </a:endParaRPr>
          </a:p>
          <a:p>
            <a:r>
              <a:rPr lang="ru-RU" altLang="ru-RU" sz="1400" b="1" dirty="0">
                <a:solidFill>
                  <a:schemeClr val="bg1"/>
                </a:solidFill>
              </a:rPr>
              <a:t>Расписание:</a:t>
            </a:r>
          </a:p>
          <a:p>
            <a:r>
              <a:rPr lang="ru-RU" altLang="ru-RU" sz="1400" dirty="0">
                <a:solidFill>
                  <a:schemeClr val="bg1"/>
                </a:solidFill>
              </a:rPr>
              <a:t>Дневные: 13:00, 15:00, 17:00</a:t>
            </a:r>
          </a:p>
          <a:p>
            <a:r>
              <a:rPr lang="ru-RU" altLang="ru-RU" sz="1400" dirty="0">
                <a:solidFill>
                  <a:schemeClr val="bg1"/>
                </a:solidFill>
              </a:rPr>
              <a:t>Вечерние: 19:00, 20:30</a:t>
            </a:r>
          </a:p>
          <a:p>
            <a:endParaRPr lang="ru-RU" altLang="ru-RU" sz="1400" b="1" dirty="0">
              <a:solidFill>
                <a:schemeClr val="bg1"/>
              </a:solidFill>
            </a:endParaRPr>
          </a:p>
          <a:p>
            <a:r>
              <a:rPr lang="ru-RU" altLang="ru-RU" sz="1400" b="1" dirty="0">
                <a:solidFill>
                  <a:schemeClr val="bg1"/>
                </a:solidFill>
              </a:rPr>
              <a:t>Стоимость билетов</a:t>
            </a:r>
          </a:p>
          <a:p>
            <a:r>
              <a:rPr lang="ru-RU" altLang="ru-RU" sz="1400" dirty="0">
                <a:solidFill>
                  <a:schemeClr val="bg1"/>
                </a:solidFill>
              </a:rPr>
              <a:t>Взрослый билет: от 600 руб.</a:t>
            </a:r>
          </a:p>
          <a:p>
            <a:r>
              <a:rPr lang="ru-RU" altLang="ru-RU" sz="1400" dirty="0">
                <a:solidFill>
                  <a:schemeClr val="bg1"/>
                </a:solidFill>
              </a:rPr>
              <a:t>Вечерние прогулки с живой музыкой с 18:00: от 700 руб.</a:t>
            </a:r>
          </a:p>
          <a:p>
            <a:r>
              <a:rPr lang="ru-RU" altLang="ru-RU" sz="1400" dirty="0">
                <a:solidFill>
                  <a:schemeClr val="bg1"/>
                </a:solidFill>
              </a:rPr>
              <a:t>Двухчасовая прогулка: 1400 руб.</a:t>
            </a:r>
          </a:p>
          <a:p>
            <a:r>
              <a:rPr lang="ru-RU" altLang="ru-RU" sz="1400" dirty="0">
                <a:solidFill>
                  <a:schemeClr val="bg1"/>
                </a:solidFill>
              </a:rPr>
              <a:t>Пенсионеры (при предъявлении удостоверения </a:t>
            </a:r>
            <a:br>
              <a:rPr lang="ru-RU" altLang="ru-RU" sz="1400" dirty="0">
                <a:solidFill>
                  <a:schemeClr val="bg1"/>
                </a:solidFill>
              </a:rPr>
            </a:br>
            <a:r>
              <a:rPr lang="ru-RU" altLang="ru-RU" sz="1400" dirty="0">
                <a:solidFill>
                  <a:schemeClr val="bg1"/>
                </a:solidFill>
              </a:rPr>
              <a:t>с понедельника по четверг до 18.00): 500 руб.</a:t>
            </a:r>
          </a:p>
        </p:txBody>
      </p:sp>
      <p:sp>
        <p:nvSpPr>
          <p:cNvPr id="28684" name="TextBox 26">
            <a:extLst>
              <a:ext uri="{FF2B5EF4-FFF2-40B4-BE49-F238E27FC236}">
                <a16:creationId xmlns:a16="http://schemas.microsoft.com/office/drawing/2014/main" id="{2F2CE61F-6B25-42C7-1006-BD9F51170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88" y="4725988"/>
            <a:ext cx="361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Судоходная компания «Викинг» </a:t>
            </a:r>
            <a:endParaRPr lang="ru-RU" altLang="ru-RU"/>
          </a:p>
        </p:txBody>
      </p:sp>
      <p:sp>
        <p:nvSpPr>
          <p:cNvPr id="28685" name="TextBox 28">
            <a:extLst>
              <a:ext uri="{FF2B5EF4-FFF2-40B4-BE49-F238E27FC236}">
                <a16:creationId xmlns:a16="http://schemas.microsoft.com/office/drawing/2014/main" id="{18582841-7BA8-19D5-F924-8ECCA3F32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5286375"/>
            <a:ext cx="3868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>
                <a:solidFill>
                  <a:schemeClr val="bg1"/>
                </a:solidFill>
              </a:rPr>
              <a:t>Прогулки проводятся ежедневно с 12:00 до 21:00, с отправлением каждый час. Продолжительность стандартной прогулки составляет 1 час.</a:t>
            </a:r>
          </a:p>
          <a:p>
            <a:endParaRPr lang="ru-RU" altLang="ru-RU" sz="1400">
              <a:solidFill>
                <a:schemeClr val="bg1"/>
              </a:solidFill>
            </a:endParaRPr>
          </a:p>
          <a:p>
            <a:r>
              <a:rPr lang="ru-RU" altLang="ru-RU" sz="1400" b="1">
                <a:solidFill>
                  <a:schemeClr val="bg1"/>
                </a:solidFill>
              </a:rPr>
              <a:t>Стоимость билетов 500 руб.</a:t>
            </a:r>
          </a:p>
        </p:txBody>
      </p:sp>
      <p:pic>
        <p:nvPicPr>
          <p:cNvPr id="28686" name="Рисунок 27">
            <a:extLst>
              <a:ext uri="{FF2B5EF4-FFF2-40B4-BE49-F238E27FC236}">
                <a16:creationId xmlns:a16="http://schemas.microsoft.com/office/drawing/2014/main" id="{6ACF06B0-957E-8282-B21E-A0F51E581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 b="23648"/>
          <a:stretch>
            <a:fillRect/>
          </a:stretch>
        </p:blipFill>
        <p:spPr bwMode="auto">
          <a:xfrm>
            <a:off x="271463" y="5149850"/>
            <a:ext cx="457993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2" descr="ТИТУЛ-1 copy.jpg">
            <a:extLst>
              <a:ext uri="{FF2B5EF4-FFF2-40B4-BE49-F238E27FC236}">
                <a16:creationId xmlns:a16="http://schemas.microsoft.com/office/drawing/2014/main" id="{C27BC914-6471-48A7-3210-34E2B7D06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Рисунок 12" descr="ТИТУЛ-1 copy.jpg">
            <a:extLst>
              <a:ext uri="{FF2B5EF4-FFF2-40B4-BE49-F238E27FC236}">
                <a16:creationId xmlns:a16="http://schemas.microsoft.com/office/drawing/2014/main" id="{EF224E38-2EFA-4E64-3938-53596F3D5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584C3073-4780-0CC7-E10C-F9BBE8180C66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E294EDE0-E78B-7334-9227-2CFE044CA499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2A51AF2B-EAF1-A7AB-6E2B-E19A1EDEAAAA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7" name="TextBox 10">
            <a:extLst>
              <a:ext uri="{FF2B5EF4-FFF2-40B4-BE49-F238E27FC236}">
                <a16:creationId xmlns:a16="http://schemas.microsoft.com/office/drawing/2014/main" id="{171E8691-7974-CBAD-9EB9-E312934B6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660" y="179875"/>
            <a:ext cx="583359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chemeClr val="bg1"/>
                </a:solidFill>
              </a:rPr>
              <a:t>ТЮМЕНЬ ДОСТОПРИМЕЧАТЕЛЬНОСТИ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0728" name="TextBox 22">
            <a:extLst>
              <a:ext uri="{FF2B5EF4-FFF2-40B4-BE49-F238E27FC236}">
                <a16:creationId xmlns:a16="http://schemas.microsoft.com/office/drawing/2014/main" id="{63A17D72-78E8-33B1-5CE1-7951CB3BD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420938"/>
            <a:ext cx="7693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>
                <a:solidFill>
                  <a:schemeClr val="bg1"/>
                </a:solidFill>
              </a:rPr>
              <a:t>1. Набережная реки Туры, Мост Влюбленных (ул. Береговая)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2. Тюменский краеведческий музей «Городская Дума» (ул. Ленина, 2)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3. Свято-Троицкий мужской монастырь (ул. Коммунистическая, 10)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4. Цветной бульвар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5. Знаменский кафедральный собор (ул. Семакова, 13)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6. Музейный комплекс им. И. Я. Словцова (ул. Советская, 63)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7. Тюменский драматический театр и площадь 400-летия Тюмени (ул. Республики, 129)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8. Гилевская роща (ул. Гиилевская роща)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9. Тюменская филармония (ул. Республики, 34)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10. Сквер Сибирских кошек (ул. Первомайская)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11. Музей ретро-техники имени В. В. Михайлова (ул. Велижанская, 69)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12. Александровский сад (ул. Циолковского, 1)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13. Торговый дом и музей-усадьба Колокольниковых (ул. Республики, 18, 20)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14. Музей «Дом Машарова» (ул. Ленина, 24)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15. Спасская церковь (ул. Ленина, 43)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16. Памятник «12 стульев желаний» (ул. Герцена, 103)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17. Музей кузнечного мастерства (пр. Воронинские Горки, 182/2)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18. Богородично-Рождественский Ильинский монастырь (ул. 25 Октября, 29)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19. Храм Всех Святых (ул. Свердлова, 29)</a:t>
            </a:r>
          </a:p>
          <a:p>
            <a:r>
              <a:rPr lang="ru-RU" altLang="ru-RU" sz="1400">
                <a:solidFill>
                  <a:schemeClr val="bg1"/>
                </a:solidFill>
              </a:rPr>
              <a:t>20. Ялуторовский острог (82 км от Тюмени), г. Ялуторовск, пл. Сретенская, 1</a:t>
            </a:r>
          </a:p>
        </p:txBody>
      </p:sp>
      <p:pic>
        <p:nvPicPr>
          <p:cNvPr id="30729" name="Picture 2">
            <a:extLst>
              <a:ext uri="{FF2B5EF4-FFF2-40B4-BE49-F238E27FC236}">
                <a16:creationId xmlns:a16="http://schemas.microsoft.com/office/drawing/2014/main" id="{6DF6FA48-D4C7-9638-6880-701142B3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4"/>
          <a:stretch>
            <a:fillRect/>
          </a:stretch>
        </p:blipFill>
        <p:spPr bwMode="auto">
          <a:xfrm>
            <a:off x="273050" y="727075"/>
            <a:ext cx="85709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2" descr="ТИТУЛ-1 copy.jpg">
            <a:extLst>
              <a:ext uri="{FF2B5EF4-FFF2-40B4-BE49-F238E27FC236}">
                <a16:creationId xmlns:a16="http://schemas.microsoft.com/office/drawing/2014/main" id="{8CFD347B-3531-367B-01E1-F8F7C36EA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12" descr="ТИТУЛ-1 copy.jpg">
            <a:extLst>
              <a:ext uri="{FF2B5EF4-FFF2-40B4-BE49-F238E27FC236}">
                <a16:creationId xmlns:a16="http://schemas.microsoft.com/office/drawing/2014/main" id="{5ECEBF72-E4A2-FA8B-8E24-EDF02807F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CE094E4E-197F-2E6C-A870-1D198D5144D2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41BD1F63-3DF4-3583-7F8C-4B713C3BB886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9E01EB39-EA94-8C43-D5EF-45A3B5F7CD09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5" name="TextBox 10">
            <a:extLst>
              <a:ext uri="{FF2B5EF4-FFF2-40B4-BE49-F238E27FC236}">
                <a16:creationId xmlns:a16="http://schemas.microsoft.com/office/drawing/2014/main" id="{8301C5AC-B476-E1FF-2917-490A687BF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735" y="269926"/>
            <a:ext cx="5831879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chemeClr val="bg1"/>
                </a:solidFill>
              </a:rPr>
              <a:t>ТЮМЕНЬ, ГОРЯЧИЕ ИСТОЧНИКИ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2776" name="TextBox 22">
            <a:extLst>
              <a:ext uri="{FF2B5EF4-FFF2-40B4-BE49-F238E27FC236}">
                <a16:creationId xmlns:a16="http://schemas.microsoft.com/office/drawing/2014/main" id="{929F6081-205A-EA6D-BF40-74211DC08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916781"/>
            <a:ext cx="769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/>
                </a:solidFill>
              </a:rPr>
              <a:t>Аквапарк «</a:t>
            </a:r>
            <a:r>
              <a:rPr lang="ru-RU" altLang="ru-RU" sz="2000" dirty="0" err="1">
                <a:solidFill>
                  <a:schemeClr val="bg1"/>
                </a:solidFill>
              </a:rPr>
              <a:t>ЛетоЛето</a:t>
            </a:r>
            <a:r>
              <a:rPr lang="ru-RU" altLang="ru-RU" sz="2000" dirty="0">
                <a:solidFill>
                  <a:schemeClr val="bg1"/>
                </a:solidFill>
              </a:rPr>
              <a:t>», г. Тюмень, ул. Щербакова, 87</a:t>
            </a:r>
          </a:p>
        </p:txBody>
      </p:sp>
      <p:sp>
        <p:nvSpPr>
          <p:cNvPr id="32777" name="TextBox 11">
            <a:extLst>
              <a:ext uri="{FF2B5EF4-FFF2-40B4-BE49-F238E27FC236}">
                <a16:creationId xmlns:a16="http://schemas.microsoft.com/office/drawing/2014/main" id="{68CDEF94-6E59-17A3-9D01-4AB8AEC0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632001"/>
            <a:ext cx="748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Горячий источник «Сосновый Бор», Ялуторовский тракт, 27-й км, 7</a:t>
            </a:r>
          </a:p>
        </p:txBody>
      </p:sp>
      <p:pic>
        <p:nvPicPr>
          <p:cNvPr id="32778" name="Picture 2">
            <a:extLst>
              <a:ext uri="{FF2B5EF4-FFF2-40B4-BE49-F238E27FC236}">
                <a16:creationId xmlns:a16="http://schemas.microsoft.com/office/drawing/2014/main" id="{1017B777-9F21-42CF-6D83-959621F3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47888"/>
            <a:ext cx="731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13">
            <a:extLst>
              <a:ext uri="{FF2B5EF4-FFF2-40B4-BE49-F238E27FC236}">
                <a16:creationId xmlns:a16="http://schemas.microsoft.com/office/drawing/2014/main" id="{4F84B643-6A93-0C5C-18E1-CBB6D8BAB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4134569"/>
            <a:ext cx="7399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</a:rPr>
              <a:t>Горячий источник «Волна», г. Тюмень, </a:t>
            </a:r>
            <a:r>
              <a:rPr lang="ru-RU" altLang="ru-RU" dirty="0" err="1">
                <a:solidFill>
                  <a:schemeClr val="bg1"/>
                </a:solidFill>
              </a:rPr>
              <a:t>мкр</a:t>
            </a:r>
            <a:r>
              <a:rPr lang="ru-RU" altLang="ru-RU" dirty="0">
                <a:solidFill>
                  <a:schemeClr val="bg1"/>
                </a:solidFill>
              </a:rPr>
              <a:t>. Мыс, ул. Ермака, 2А</a:t>
            </a:r>
          </a:p>
        </p:txBody>
      </p:sp>
      <p:pic>
        <p:nvPicPr>
          <p:cNvPr id="32780" name="Picture 4">
            <a:extLst>
              <a:ext uri="{FF2B5EF4-FFF2-40B4-BE49-F238E27FC236}">
                <a16:creationId xmlns:a16="http://schemas.microsoft.com/office/drawing/2014/main" id="{87C54BCD-AF10-68A8-B8FE-11F20F4A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3" b="16925"/>
          <a:stretch>
            <a:fillRect/>
          </a:stretch>
        </p:blipFill>
        <p:spPr bwMode="auto">
          <a:xfrm>
            <a:off x="915988" y="4640263"/>
            <a:ext cx="7315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2" descr="ТИТУЛ-1 copy.jpg">
            <a:extLst>
              <a:ext uri="{FF2B5EF4-FFF2-40B4-BE49-F238E27FC236}">
                <a16:creationId xmlns:a16="http://schemas.microsoft.com/office/drawing/2014/main" id="{ADF2EB23-5BB8-4C74-4463-2E9AA6754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12" descr="ТИТУЛ-1 copy.jpg">
            <a:extLst>
              <a:ext uri="{FF2B5EF4-FFF2-40B4-BE49-F238E27FC236}">
                <a16:creationId xmlns:a16="http://schemas.microsoft.com/office/drawing/2014/main" id="{C04AAEC2-E3F4-C913-35F9-950A8FE2F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265018B7-33C6-4176-857C-6EF0F9B7931B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ACDA137F-604E-DF44-D244-99CFED22D7C2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8341AD2E-34DB-8A6D-043C-E130C2175088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3" name="TextBox 10">
            <a:extLst>
              <a:ext uri="{FF2B5EF4-FFF2-40B4-BE49-F238E27FC236}">
                <a16:creationId xmlns:a16="http://schemas.microsoft.com/office/drawing/2014/main" id="{8893C374-70DE-5863-5935-49CD8505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3838"/>
            <a:ext cx="7488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chemeClr val="bg1"/>
                </a:solidFill>
              </a:rPr>
              <a:t>ТЮМЕНЬ, ГОРЯЧИЕ ИСТОЧНИКИ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4824" name="TextBox 11">
            <a:extLst>
              <a:ext uri="{FF2B5EF4-FFF2-40B4-BE49-F238E27FC236}">
                <a16:creationId xmlns:a16="http://schemas.microsoft.com/office/drawing/2014/main" id="{7EBE97CF-CAA4-ABFE-CCCA-72E620C5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196975"/>
            <a:ext cx="8504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chemeClr val="bg1"/>
                </a:solidFill>
              </a:rPr>
              <a:t>Горячий источник «Яр» (Тюменский источник), пос. Яр, ул. Источник, 6, стр. 1</a:t>
            </a:r>
          </a:p>
        </p:txBody>
      </p:sp>
      <p:pic>
        <p:nvPicPr>
          <p:cNvPr id="34825" name="Picture 2">
            <a:extLst>
              <a:ext uri="{FF2B5EF4-FFF2-40B4-BE49-F238E27FC236}">
                <a16:creationId xmlns:a16="http://schemas.microsoft.com/office/drawing/2014/main" id="{202CDADC-214B-889E-58ED-5AD36F7DC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b="13387"/>
          <a:stretch>
            <a:fillRect/>
          </a:stretch>
        </p:blipFill>
        <p:spPr bwMode="auto">
          <a:xfrm>
            <a:off x="1612900" y="1678781"/>
            <a:ext cx="5911428" cy="18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Box 14">
            <a:extLst>
              <a:ext uri="{FF2B5EF4-FFF2-40B4-BE49-F238E27FC236}">
                <a16:creationId xmlns:a16="http://schemas.microsoft.com/office/drawing/2014/main" id="{E6743799-2BF9-5FA8-F640-BFE9A5A4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573463"/>
            <a:ext cx="3932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1"/>
                </a:solidFill>
              </a:rPr>
              <a:t>База отдыха «Верхний Бор» </a:t>
            </a:r>
            <a:br>
              <a:rPr lang="ru-RU" altLang="ru-RU">
                <a:solidFill>
                  <a:schemeClr val="bg1"/>
                </a:solidFill>
              </a:rPr>
            </a:br>
            <a:r>
              <a:rPr lang="ru-RU" altLang="ru-RU">
                <a:solidFill>
                  <a:schemeClr val="bg1"/>
                </a:solidFill>
              </a:rPr>
              <a:t>(10 км от Тюмени)</a:t>
            </a:r>
          </a:p>
        </p:txBody>
      </p:sp>
      <p:pic>
        <p:nvPicPr>
          <p:cNvPr id="34827" name="Picture 4">
            <a:extLst>
              <a:ext uri="{FF2B5EF4-FFF2-40B4-BE49-F238E27FC236}">
                <a16:creationId xmlns:a16="http://schemas.microsoft.com/office/drawing/2014/main" id="{BE862A5F-C8BE-DB83-CB33-DFE042E6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6"/>
          <a:stretch>
            <a:fillRect/>
          </a:stretch>
        </p:blipFill>
        <p:spPr bwMode="auto">
          <a:xfrm>
            <a:off x="344488" y="4256088"/>
            <a:ext cx="40767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Box 16">
            <a:extLst>
              <a:ext uri="{FF2B5EF4-FFF2-40B4-BE49-F238E27FC236}">
                <a16:creationId xmlns:a16="http://schemas.microsoft.com/office/drawing/2014/main" id="{9930B647-BF44-E4E7-49E1-211A761B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038" y="3556000"/>
            <a:ext cx="4646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solidFill>
                  <a:schemeClr val="bg1"/>
                </a:solidFill>
              </a:rPr>
              <a:t>Горячий источник «Аван» </a:t>
            </a:r>
            <a:br>
              <a:rPr lang="ru-RU" altLang="ru-RU">
                <a:solidFill>
                  <a:schemeClr val="bg1"/>
                </a:solidFill>
              </a:rPr>
            </a:br>
            <a:r>
              <a:rPr lang="ru-RU" altLang="ru-RU">
                <a:solidFill>
                  <a:schemeClr val="bg1"/>
                </a:solidFill>
              </a:rPr>
              <a:t>(33 км от Тюмени)</a:t>
            </a:r>
          </a:p>
        </p:txBody>
      </p:sp>
      <p:pic>
        <p:nvPicPr>
          <p:cNvPr id="34829" name="Picture 6">
            <a:extLst>
              <a:ext uri="{FF2B5EF4-FFF2-40B4-BE49-F238E27FC236}">
                <a16:creationId xmlns:a16="http://schemas.microsoft.com/office/drawing/2014/main" id="{115A7CB6-4182-DD72-80C7-548CD563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6"/>
          <a:stretch>
            <a:fillRect/>
          </a:stretch>
        </p:blipFill>
        <p:spPr bwMode="auto">
          <a:xfrm>
            <a:off x="4572000" y="4249738"/>
            <a:ext cx="43751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2" descr="ТИТУЛ-1 copy.jpg">
            <a:extLst>
              <a:ext uri="{FF2B5EF4-FFF2-40B4-BE49-F238E27FC236}">
                <a16:creationId xmlns:a16="http://schemas.microsoft.com/office/drawing/2014/main" id="{1BA92EF2-22AA-4B02-0101-4430F614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12" descr="ТИТУЛ-1 copy.jpg">
            <a:extLst>
              <a:ext uri="{FF2B5EF4-FFF2-40B4-BE49-F238E27FC236}">
                <a16:creationId xmlns:a16="http://schemas.microsoft.com/office/drawing/2014/main" id="{6A17D9E2-B6F1-DA1B-AFF1-D9AA7C838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05A05313-02E8-2CE2-B801-B3D449B38D5D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7D47A94E-D6CB-06A4-46EA-563AE1038623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D1190B26-BF13-E631-DD03-EF8DFB80BCBC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71" name="TextBox 10">
            <a:extLst>
              <a:ext uri="{FF2B5EF4-FFF2-40B4-BE49-F238E27FC236}">
                <a16:creationId xmlns:a16="http://schemas.microsoft.com/office/drawing/2014/main" id="{DFD19D52-D155-FB28-89B0-538515256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3838"/>
            <a:ext cx="7488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solidFill>
                  <a:schemeClr val="bg1"/>
                </a:solidFill>
              </a:rPr>
              <a:t>ЭКСКУРСИОННАЯ ПРОГРАММА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36872" name="TextBox 12">
            <a:extLst>
              <a:ext uri="{FF2B5EF4-FFF2-40B4-BE49-F238E27FC236}">
                <a16:creationId xmlns:a16="http://schemas.microsoft.com/office/drawing/2014/main" id="{DE2C8F6F-D7CE-79BB-11D8-3339B4D20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3125"/>
            <a:ext cx="8839200" cy="225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Вас ждет интерактивная экскурсия по настоящему стойбищу народов Севера, в рамках которой состоится знакомство с бытом северных народов, их материальной и духовной культурой. Полное погружение посредством посещения национальных жилищ, участия в традиционных играх северных этносов и угощения сибирскими деликатесами: рыбным и брусничным пирогами, ароматным чаем из сбора таежных трав, приготовленного на костре со свежими ягодами.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Стоимость: 2300 руб./чел.</a:t>
            </a:r>
            <a:endParaRPr lang="ru-RU" altLang="ru-RU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73" name="Рисунок 2">
            <a:extLst>
              <a:ext uri="{FF2B5EF4-FFF2-40B4-BE49-F238E27FC236}">
                <a16:creationId xmlns:a16="http://schemas.microsoft.com/office/drawing/2014/main" id="{DD5AF6F8-C363-2AB6-87DD-6D0BD105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7119" r="8249" b="494"/>
          <a:stretch>
            <a:fillRect/>
          </a:stretch>
        </p:blipFill>
        <p:spPr bwMode="auto">
          <a:xfrm>
            <a:off x="5716588" y="4760913"/>
            <a:ext cx="3141662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Рисунок 4">
            <a:extLst>
              <a:ext uri="{FF2B5EF4-FFF2-40B4-BE49-F238E27FC236}">
                <a16:creationId xmlns:a16="http://schemas.microsoft.com/office/drawing/2014/main" id="{121DC553-70D1-6A12-0F7A-20B6159E8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2"/>
          <a:stretch>
            <a:fillRect/>
          </a:stretch>
        </p:blipFill>
        <p:spPr bwMode="auto">
          <a:xfrm>
            <a:off x="5716588" y="2781300"/>
            <a:ext cx="314166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Рисунок 6">
            <a:extLst>
              <a:ext uri="{FF2B5EF4-FFF2-40B4-BE49-F238E27FC236}">
                <a16:creationId xmlns:a16="http://schemas.microsoft.com/office/drawing/2014/main" id="{77075C89-E562-7D2E-4540-8C4E7DC7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479800"/>
            <a:ext cx="514826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2" descr="ТИТУЛ-1 copy.jpg">
            <a:extLst>
              <a:ext uri="{FF2B5EF4-FFF2-40B4-BE49-F238E27FC236}">
                <a16:creationId xmlns:a16="http://schemas.microsoft.com/office/drawing/2014/main" id="{A4EF4B75-0383-C5B4-2AF7-F005325DC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Рисунок 12" descr="ТИТУЛ-1 copy.jpg">
            <a:extLst>
              <a:ext uri="{FF2B5EF4-FFF2-40B4-BE49-F238E27FC236}">
                <a16:creationId xmlns:a16="http://schemas.microsoft.com/office/drawing/2014/main" id="{1376BBA8-D2DB-50A6-4887-98919090F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2D90F268-ED3C-8172-E1DC-6042C2A0F458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74CA6C6E-AFE7-95CD-C3CD-92E1D1429D8A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5F4D125-312B-1E35-FED9-1AB50D9C87DF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9" name="TextBox 10">
            <a:extLst>
              <a:ext uri="{FF2B5EF4-FFF2-40B4-BE49-F238E27FC236}">
                <a16:creationId xmlns:a16="http://schemas.microsoft.com/office/drawing/2014/main" id="{4558E3EA-C8BC-542D-1A5E-B149DD36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27013"/>
            <a:ext cx="7488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solidFill>
                  <a:schemeClr val="bg1"/>
                </a:solidFill>
              </a:rPr>
              <a:t>ЭКСКУРСИОННАЯ ПРОГРАММА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25A2B-14FE-A9B6-D56F-BFF474E3AD09}"/>
              </a:ext>
            </a:extLst>
          </p:cNvPr>
          <p:cNvSpPr txBox="1"/>
          <p:nvPr/>
        </p:nvSpPr>
        <p:spPr>
          <a:xfrm>
            <a:off x="1092566" y="790377"/>
            <a:ext cx="6989230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90000"/>
                </a:solidFill>
                <a:highlight>
                  <a:srgbClr val="00FFFF"/>
                </a:highlight>
                <a:latin typeface="YS Text"/>
              </a:rPr>
              <a:t>Гастро-сет, музей ресторан "ЧУМ"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YS Text"/>
              </a:rPr>
              <a:t>Закуски: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Строганина из муксуна (25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Строганина из стерляди (25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Лепешка пресная с муксуном (30 г.),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Мини-расстегай с муксуном (40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Холодец из мяса дичи (40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Сердце оленя холодного копчения со сливочным хреном (30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Грузди солёные на картофеле (40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 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YS Text"/>
              </a:rPr>
              <a:t>Горячее: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Мини-котлеты из щуки с драником (75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Врезка оленя на гриле (50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 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YS Text"/>
              </a:rPr>
              <a:t>Десерт: 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Мерзлая брусника с кедровым орехом (40 г.), Варенье хвойное (40 г.)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 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YS Text"/>
              </a:rPr>
              <a:t>Напитки: 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Морс клюквенно-брусничный, Чай «Таежный».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YS Text"/>
              </a:rPr>
              <a:t> 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YS Text"/>
              </a:rPr>
              <a:t>Стоимость гастро сета 3 200 руб./чел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2" descr="ТИТУЛ-1 copy.jpg">
            <a:extLst>
              <a:ext uri="{FF2B5EF4-FFF2-40B4-BE49-F238E27FC236}">
                <a16:creationId xmlns:a16="http://schemas.microsoft.com/office/drawing/2014/main" id="{7E6E20F3-699C-549E-A230-7A28D38ED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1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1AD02F1F-84DC-4DB6-B930-C5B1AC6A3D3B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DFBFD32D-0ACC-9D60-4368-8E87996D9DE5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2450ABC4-DEA4-3ACD-921D-125298202B82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FF472E07-DD86-5B6F-851B-1DFBA7CC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96863"/>
            <a:ext cx="7608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2025 Systems of Signal Synchronization, Generating and Processing </a:t>
            </a:r>
            <a:b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in Telecommunications (SYNCHROINFO</a:t>
            </a: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ru-RU" altLang="ru-RU" sz="1600">
              <a:latin typeface="Arial" panose="020B0604020202020204" pitchFamily="34" charset="0"/>
            </a:endParaRPr>
          </a:p>
        </p:txBody>
      </p:sp>
      <p:sp>
        <p:nvSpPr>
          <p:cNvPr id="7175" name="TextBox 14">
            <a:extLst>
              <a:ext uri="{FF2B5EF4-FFF2-40B4-BE49-F238E27FC236}">
                <a16:creationId xmlns:a16="http://schemas.microsoft.com/office/drawing/2014/main" id="{A3C79211-53AE-6E5A-0BB1-96BCE3D7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00" y="1414462"/>
            <a:ext cx="828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chemeClr val="bg1"/>
                </a:solidFill>
              </a:rPr>
              <a:t>CONFERENCE CHAPTERS</a:t>
            </a:r>
            <a:r>
              <a:rPr lang="ru-RU" altLang="ru-RU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176" name="TextBox 16">
            <a:extLst>
              <a:ext uri="{FF2B5EF4-FFF2-40B4-BE49-F238E27FC236}">
                <a16:creationId xmlns:a16="http://schemas.microsoft.com/office/drawing/2014/main" id="{231068CF-FBC4-AD88-6BE2-E69023C82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60" y="2195875"/>
            <a:ext cx="803592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dirty="0">
                <a:solidFill>
                  <a:schemeClr val="bg1"/>
                </a:solidFill>
              </a:rPr>
              <a:t>CHAPTER</a:t>
            </a:r>
            <a:r>
              <a:rPr lang="ru-RU" altLang="ru-RU" b="1" dirty="0">
                <a:solidFill>
                  <a:schemeClr val="bg1"/>
                </a:solidFill>
              </a:rPr>
              <a:t> 1.  </a:t>
            </a:r>
            <a:r>
              <a:rPr lang="en-US" altLang="ru-RU" dirty="0">
                <a:solidFill>
                  <a:schemeClr val="bg1"/>
                </a:solidFill>
                <a:latin typeface="Verdana" panose="020B0604030504040204" pitchFamily="34" charset="0"/>
              </a:rPr>
              <a:t>SYNCHRONIZATION SYSTEMS AND DEVICES</a:t>
            </a:r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ru-RU" b="1" dirty="0">
                <a:solidFill>
                  <a:schemeClr val="bg1"/>
                </a:solidFill>
              </a:rPr>
              <a:t>CHAPTER</a:t>
            </a:r>
            <a:r>
              <a:rPr lang="ru-RU" altLang="ru-RU" b="1" dirty="0">
                <a:solidFill>
                  <a:schemeClr val="bg1"/>
                </a:solidFill>
              </a:rPr>
              <a:t> 2. </a:t>
            </a:r>
            <a:r>
              <a:rPr lang="en-US" altLang="ru-RU" dirty="0">
                <a:solidFill>
                  <a:schemeClr val="bg1"/>
                </a:solidFill>
              </a:rPr>
              <a:t>SIGNAL GENERATING AND SHAPING DEVICES</a:t>
            </a:r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ru-RU" b="1" dirty="0">
                <a:solidFill>
                  <a:schemeClr val="bg1"/>
                </a:solidFill>
              </a:rPr>
              <a:t>CHAPTER</a:t>
            </a:r>
            <a:r>
              <a:rPr lang="ru-RU" altLang="ru-RU" b="1" dirty="0">
                <a:solidFill>
                  <a:schemeClr val="bg1"/>
                </a:solidFill>
              </a:rPr>
              <a:t> 3. </a:t>
            </a:r>
            <a:r>
              <a:rPr lang="en-US" altLang="ru-RU" dirty="0">
                <a:solidFill>
                  <a:schemeClr val="bg1"/>
                </a:solidFill>
              </a:rPr>
              <a:t>SIGNAL PROCESSING DEVICES</a:t>
            </a:r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b="1" dirty="0">
                <a:solidFill>
                  <a:schemeClr val="bg1"/>
                </a:solidFill>
              </a:rPr>
              <a:t>CHAPTER</a:t>
            </a:r>
            <a:r>
              <a:rPr lang="ru-RU" altLang="ru-RU" b="1" dirty="0">
                <a:solidFill>
                  <a:schemeClr val="bg1"/>
                </a:solidFill>
              </a:rPr>
              <a:t> 4. </a:t>
            </a:r>
            <a:r>
              <a:rPr lang="en-US" altLang="ru-RU" dirty="0">
                <a:solidFill>
                  <a:schemeClr val="bg1"/>
                </a:solidFill>
              </a:rPr>
              <a:t>SPECIAL CHAPTER: “PROBLEMS OF MICROWAVE ELECTRONICS” NAMED AFTER V.A. SOLNTSEV</a:t>
            </a:r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ru-RU" b="1" dirty="0">
                <a:solidFill>
                  <a:schemeClr val="bg1"/>
                </a:solidFill>
              </a:rPr>
              <a:t>CHAPTER</a:t>
            </a:r>
            <a:r>
              <a:rPr lang="ru-RU" altLang="ru-RU" b="1" dirty="0">
                <a:solidFill>
                  <a:schemeClr val="bg1"/>
                </a:solidFill>
              </a:rPr>
              <a:t> 5. </a:t>
            </a:r>
            <a:r>
              <a:rPr lang="en-US" altLang="ru-RU" dirty="0">
                <a:solidFill>
                  <a:schemeClr val="bg1"/>
                </a:solidFill>
              </a:rPr>
              <a:t>PHOTONICS AND MATHEMATICS FOR MOVING OBJECTS</a:t>
            </a:r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ru-RU" b="1" dirty="0">
                <a:solidFill>
                  <a:schemeClr val="bg1"/>
                </a:solidFill>
              </a:rPr>
              <a:t>CHAPTER</a:t>
            </a:r>
            <a:r>
              <a:rPr lang="ru-RU" altLang="ru-RU" b="1" dirty="0">
                <a:solidFill>
                  <a:schemeClr val="bg1"/>
                </a:solidFill>
              </a:rPr>
              <a:t> 6. </a:t>
            </a:r>
            <a:r>
              <a:rPr lang="en-US" altLang="ru-RU" dirty="0">
                <a:solidFill>
                  <a:schemeClr val="bg1"/>
                </a:solidFill>
                <a:latin typeface="Verdana" panose="020B0604030504040204" pitchFamily="34" charset="0"/>
              </a:rPr>
              <a:t>SYNCHRONIZATION</a:t>
            </a:r>
            <a:r>
              <a:rPr lang="ru-RU" altLang="ru-RU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ru-RU" dirty="0">
                <a:solidFill>
                  <a:schemeClr val="bg1"/>
                </a:solidFill>
                <a:latin typeface="Verdana" panose="020B0604030504040204" pitchFamily="34" charset="0"/>
              </a:rPr>
              <a:t>OF INFORMATION TECHNOLOGY PROCESSES AND TECHNOLOGICAL CONTROLLING</a:t>
            </a:r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US" altLang="ru-RU" b="1" dirty="0">
                <a:solidFill>
                  <a:schemeClr val="bg1"/>
                </a:solidFill>
              </a:rPr>
              <a:t>CHAPTER</a:t>
            </a:r>
            <a:r>
              <a:rPr lang="ru-RU" altLang="ru-RU" b="1" dirty="0">
                <a:solidFill>
                  <a:schemeClr val="bg1"/>
                </a:solidFill>
              </a:rPr>
              <a:t> 7. </a:t>
            </a:r>
            <a:r>
              <a:rPr lang="en-US" altLang="ru-RU" dirty="0">
                <a:solidFill>
                  <a:schemeClr val="bg1"/>
                </a:solidFill>
              </a:rPr>
              <a:t>OPTICAL METHODS AND DEVICES</a:t>
            </a:r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dirty="0">
              <a:solidFill>
                <a:schemeClr val="bg1"/>
              </a:solidFill>
            </a:endParaRPr>
          </a:p>
          <a:p>
            <a:pPr algn="just" eaLnBrk="1" hangingPunct="1"/>
            <a:endParaRPr lang="ru-RU" alt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2" descr="ТИТУЛ-1 copy.jpg">
            <a:extLst>
              <a:ext uri="{FF2B5EF4-FFF2-40B4-BE49-F238E27FC236}">
                <a16:creationId xmlns:a16="http://schemas.microsoft.com/office/drawing/2014/main" id="{29C1689D-5516-E51A-534B-5A20C913A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4DD259FE-53DA-B537-523A-2C5FA9A49979}"/>
              </a:ext>
            </a:extLst>
          </p:cNvPr>
          <p:cNvSpPr/>
          <p:nvPr/>
        </p:nvSpPr>
        <p:spPr>
          <a:xfrm rot="162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4EC60A76-734A-387F-3321-3AA0B1F1F394}"/>
              </a:ext>
            </a:extLst>
          </p:cNvPr>
          <p:cNvSpPr/>
          <p:nvPr/>
        </p:nvSpPr>
        <p:spPr>
          <a:xfrm rot="162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694CE9F4-1EAC-2B49-954B-52A5C5D4F0ED}"/>
              </a:ext>
            </a:extLst>
          </p:cNvPr>
          <p:cNvSpPr/>
          <p:nvPr/>
        </p:nvSpPr>
        <p:spPr>
          <a:xfrm rot="162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C871BC-AC0C-A653-FC8B-14C3A6596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84450"/>
            <a:ext cx="71278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60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ds@media-publisher.ru</a:t>
            </a:r>
            <a:endParaRPr lang="ru-RU" altLang="ru-RU" sz="2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600">
                <a:solidFill>
                  <a:schemeClr val="bg1"/>
                </a:solidFill>
                <a:latin typeface="Arial" panose="020B0604020202020204" pitchFamily="34" charset="0"/>
                <a:hlinkClick r:id="rId5"/>
              </a:rPr>
              <a:t>www.media-publisher.ru</a:t>
            </a:r>
            <a:r>
              <a:rPr lang="en-US" altLang="ru-RU" sz="2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>
                <a:solidFill>
                  <a:schemeClr val="bg1"/>
                </a:solidFill>
                <a:latin typeface="Arial" panose="020B0604020202020204" pitchFamily="34" charset="0"/>
              </a:rPr>
              <a:t>Т</a:t>
            </a:r>
            <a:r>
              <a:rPr lang="en-US" altLang="ru-RU" sz="2600">
                <a:solidFill>
                  <a:schemeClr val="bg1"/>
                </a:solidFill>
                <a:latin typeface="Arial" panose="020B0604020202020204" pitchFamily="34" charset="0"/>
              </a:rPr>
              <a:t>el</a:t>
            </a:r>
            <a:r>
              <a:rPr lang="ru-RU" altLang="ru-RU" sz="2600">
                <a:solidFill>
                  <a:schemeClr val="bg1"/>
                </a:solidFill>
                <a:latin typeface="Arial" panose="020B0604020202020204" pitchFamily="34" charset="0"/>
              </a:rPr>
              <a:t>.:  </a:t>
            </a:r>
            <a:r>
              <a:rPr lang="en-US" altLang="ru-RU" sz="2600">
                <a:solidFill>
                  <a:schemeClr val="bg1"/>
                </a:solidFill>
                <a:latin typeface="Arial" panose="020B0604020202020204" pitchFamily="34" charset="0"/>
              </a:rPr>
              <a:t>+7 (</a:t>
            </a:r>
            <a:r>
              <a:rPr lang="ru-RU" altLang="ru-RU" sz="2600">
                <a:solidFill>
                  <a:schemeClr val="bg1"/>
                </a:solidFill>
                <a:latin typeface="Arial" panose="020B0604020202020204" pitchFamily="34" charset="0"/>
              </a:rPr>
              <a:t>926</a:t>
            </a:r>
            <a:r>
              <a:rPr lang="en-US" altLang="ru-RU" sz="2600">
                <a:solidFill>
                  <a:schemeClr val="bg1"/>
                </a:solidFill>
                <a:latin typeface="Arial" panose="020B0604020202020204" pitchFamily="34" charset="0"/>
              </a:rPr>
              <a:t>) 2</a:t>
            </a:r>
            <a:r>
              <a:rPr lang="ru-RU" altLang="ru-RU" sz="2600">
                <a:solidFill>
                  <a:schemeClr val="bg1"/>
                </a:solidFill>
                <a:latin typeface="Arial" panose="020B0604020202020204" pitchFamily="34" charset="0"/>
              </a:rPr>
              <a:t>18</a:t>
            </a:r>
            <a:r>
              <a:rPr lang="en-US" altLang="ru-RU" sz="260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600">
                <a:solidFill>
                  <a:schemeClr val="bg1"/>
                </a:solidFill>
                <a:latin typeface="Arial" panose="020B0604020202020204" pitchFamily="34" charset="0"/>
              </a:rPr>
              <a:t>82-43</a:t>
            </a:r>
            <a:endParaRPr lang="en-US" altLang="ru-RU" sz="2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>
                <a:solidFill>
                  <a:schemeClr val="bg1"/>
                </a:solidFill>
                <a:latin typeface="Arial" panose="020B0604020202020204" pitchFamily="34" charset="0"/>
              </a:rPr>
              <a:t>Дымкова Светлана Сергеевна</a:t>
            </a:r>
            <a:endParaRPr lang="en-US" altLang="ru-RU" sz="2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2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8">
            <a:extLst>
              <a:ext uri="{FF2B5EF4-FFF2-40B4-BE49-F238E27FC236}">
                <a16:creationId xmlns:a16="http://schemas.microsoft.com/office/drawing/2014/main" id="{1A600F96-E03A-DD26-CAAE-4572CEF56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665288"/>
            <a:ext cx="612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i="1">
                <a:solidFill>
                  <a:schemeClr val="bg1"/>
                </a:solidFill>
                <a:latin typeface="Arial" panose="020B0604020202020204" pitchFamily="34" charset="0"/>
              </a:rPr>
              <a:t>СПАСИБО ЗА ВНИМАНИЕ!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2" descr="ТИТУЛ-1 copy.jpg">
            <a:extLst>
              <a:ext uri="{FF2B5EF4-FFF2-40B4-BE49-F238E27FC236}">
                <a16:creationId xmlns:a16="http://schemas.microsoft.com/office/drawing/2014/main" id="{8ABFD0F6-6736-39D0-68F3-282E4284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1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B7892603-B98A-EE36-AD77-CDBBD5456AB4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6AA09EF3-AAF9-A4B2-8F18-C6EAC4D3E2B7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253609C4-BAA2-B14F-76F7-4626A960147D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4">
            <a:extLst>
              <a:ext uri="{FF2B5EF4-FFF2-40B4-BE49-F238E27FC236}">
                <a16:creationId xmlns:a16="http://schemas.microsoft.com/office/drawing/2014/main" id="{5A50DAB6-16D8-4D75-B39D-0F24A86DE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96863"/>
            <a:ext cx="76088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202</a:t>
            </a: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r>
              <a:rPr lang="en-US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 Systems of Signal Synchronization, Generating and Processing </a:t>
            </a:r>
            <a:b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in Telecommunications (SYNCHROINFO</a:t>
            </a: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ru-RU" altLang="ru-RU" sz="1600">
              <a:latin typeface="Arial" panose="020B0604020202020204" pitchFamily="34" charset="0"/>
            </a:endParaRPr>
          </a:p>
        </p:txBody>
      </p:sp>
      <p:sp>
        <p:nvSpPr>
          <p:cNvPr id="9223" name="TextBox 14">
            <a:extLst>
              <a:ext uri="{FF2B5EF4-FFF2-40B4-BE49-F238E27FC236}">
                <a16:creationId xmlns:a16="http://schemas.microsoft.com/office/drawing/2014/main" id="{C168AB26-AEBE-BC34-21C3-6D532054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044575"/>
            <a:ext cx="828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dirty="0">
                <a:solidFill>
                  <a:schemeClr val="bg1"/>
                </a:solidFill>
                <a:cs typeface="Arial" panose="020B0604020202020204" pitchFamily="34" charset="0"/>
              </a:rPr>
              <a:t>SYNCHROINFO</a:t>
            </a:r>
            <a:r>
              <a:rPr lang="ru-RU" altLang="ru-RU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b="1" dirty="0">
                <a:solidFill>
                  <a:schemeClr val="bg1"/>
                </a:solidFill>
                <a:cs typeface="Arial" panose="020B0604020202020204" pitchFamily="34" charset="0"/>
              </a:rPr>
              <a:t>STATISTICS </a:t>
            </a:r>
            <a:r>
              <a:rPr lang="ru-RU" altLang="ru-RU" b="1" dirty="0">
                <a:solidFill>
                  <a:schemeClr val="bg1"/>
                </a:solidFill>
                <a:cs typeface="Arial" panose="020B0604020202020204" pitchFamily="34" charset="0"/>
              </a:rPr>
              <a:t> 2017-2025 </a:t>
            </a: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ru-RU" b="1" dirty="0">
                <a:solidFill>
                  <a:schemeClr val="bg1"/>
                </a:solidFill>
                <a:cs typeface="Arial" panose="020B0604020202020204" pitchFamily="34" charset="0"/>
              </a:rPr>
              <a:t>in collaboration with IEEE</a:t>
            </a:r>
            <a:r>
              <a:rPr lang="ru-RU" altLang="ru-RU" b="1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3CC7BA9-B974-CF2F-6264-A25C95337715}"/>
              </a:ext>
            </a:extLst>
          </p:cNvPr>
          <p:cNvGraphicFramePr>
            <a:graphicFrameLocks noGrp="1"/>
          </p:cNvGraphicFramePr>
          <p:nvPr/>
        </p:nvGraphicFramePr>
        <p:xfrm>
          <a:off x="263525" y="1830388"/>
          <a:ext cx="8704263" cy="4729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2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772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effectLst/>
                        </a:rPr>
                        <a:t>Место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проведения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effectLst/>
                        </a:rPr>
                        <a:t>Годы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effectLst/>
                        </a:rPr>
                        <a:t>Число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докладов</a:t>
                      </a:r>
                      <a:endParaRPr lang="ru-RU" sz="800" dirty="0">
                        <a:effectLst/>
                      </a:endParaRPr>
                    </a:p>
                    <a:p>
                      <a:pPr algn="ctr"/>
                      <a:r>
                        <a:rPr lang="en-GB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</a:rPr>
                        <a:t>Число членов </a:t>
                      </a:r>
                      <a:r>
                        <a:rPr lang="en-US" sz="800" dirty="0">
                          <a:effectLst/>
                        </a:rPr>
                        <a:t>IEEE</a:t>
                      </a:r>
                      <a:r>
                        <a:rPr lang="ru-RU" sz="800" dirty="0">
                          <a:effectLst/>
                        </a:rPr>
                        <a:t> – участники конференции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effectLst/>
                        </a:rPr>
                        <a:t>Число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участников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конференции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effectLst/>
                        </a:rPr>
                        <a:t>Число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авторов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конференции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effectLst/>
                        </a:rPr>
                        <a:t>Число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организаций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effectLst/>
                        </a:rPr>
                        <a:t>Число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городов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effectLst/>
                        </a:rPr>
                        <a:t>Число</a:t>
                      </a:r>
                      <a:r>
                        <a:rPr lang="en-GB" sz="800" dirty="0">
                          <a:effectLst/>
                        </a:rPr>
                        <a:t> </a:t>
                      </a:r>
                      <a:r>
                        <a:rPr lang="en-GB" sz="800" dirty="0" err="1">
                          <a:effectLst/>
                        </a:rPr>
                        <a:t>стран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74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Казань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2017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82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38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4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Минск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2018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74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Ярославль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2019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34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107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195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54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98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Калининград</a:t>
                      </a:r>
                      <a:endParaRPr lang="ru-RU" sz="1000" dirty="0"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(гибридный режим)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2020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118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105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(15 очно)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269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98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Калининград</a:t>
                      </a:r>
                      <a:br>
                        <a:rPr lang="en-GB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(гибридный режим)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2021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110</a:t>
                      </a:r>
                      <a:endParaRPr lang="ru-RU" sz="1000" dirty="0"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(35 очно)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232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40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6986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Архангельск</a:t>
                      </a:r>
                      <a:endParaRPr lang="ru-RU" sz="1000" dirty="0"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effectLst/>
                        </a:rPr>
                        <a:t>(гибридный режим)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2022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8</a:t>
                      </a:r>
                      <a:r>
                        <a:rPr lang="en-US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101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(40 очно)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212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effectLst/>
                        </a:rPr>
                        <a:t>5</a:t>
                      </a:r>
                      <a:r>
                        <a:rPr lang="en-US" sz="1000">
                          <a:effectLst/>
                        </a:rPr>
                        <a:t>6</a:t>
                      </a:r>
                      <a:r>
                        <a:rPr lang="en-GB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Псков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Выборг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304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7</a:t>
                      </a: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74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Тюмень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2025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84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105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61" marR="5526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336" name="Rectangle 109">
            <a:extLst>
              <a:ext uri="{FF2B5EF4-FFF2-40B4-BE49-F238E27FC236}">
                <a16:creationId xmlns:a16="http://schemas.microsoft.com/office/drawing/2014/main" id="{DD9CF822-E111-AAFD-34C8-7873C3E78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736725"/>
            <a:ext cx="5351462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337" name="Rectangle 110">
            <a:extLst>
              <a:ext uri="{FF2B5EF4-FFF2-40B4-BE49-F238E27FC236}">
                <a16:creationId xmlns:a16="http://schemas.microsoft.com/office/drawing/2014/main" id="{60673334-3CA2-A104-0E04-FD12A6937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1741488"/>
            <a:ext cx="162131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800">
                <a:cs typeface="Times New Roman" panose="02020603050405020304" pitchFamily="18" charset="0"/>
              </a:rPr>
              <a:t> </a:t>
            </a:r>
            <a:r>
              <a:rPr lang="ru-RU" altLang="ru-RU" sz="800">
                <a:cs typeface="Times New Roman" panose="02020603050405020304" pitchFamily="18" charset="0"/>
                <a:hlinkClick r:id="rId3"/>
              </a:rPr>
              <a:t>[A1]</a:t>
            </a:r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 descr="ТИТУЛ-1 copy.jpg">
            <a:extLst>
              <a:ext uri="{FF2B5EF4-FFF2-40B4-BE49-F238E27FC236}">
                <a16:creationId xmlns:a16="http://schemas.microsoft.com/office/drawing/2014/main" id="{60739D39-2153-B2EB-93AF-A8EA708E7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1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2" descr="ТИТУЛ-1 copy.jpg">
            <a:extLst>
              <a:ext uri="{FF2B5EF4-FFF2-40B4-BE49-F238E27FC236}">
                <a16:creationId xmlns:a16="http://schemas.microsoft.com/office/drawing/2014/main" id="{A12D8A41-AD83-A0DD-2315-C52D1B8E3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83B55450-D9E8-71CD-7103-2F6C50434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260350"/>
            <a:ext cx="8172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Currently, the following opportunities are organized </a:t>
            </a:r>
            <a:br>
              <a:rPr lang="en-US" altLang="ru-RU" sz="18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to promote scientific publications:</a:t>
            </a:r>
            <a:endParaRPr lang="ru-RU" altLang="ru-RU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223CC59-4324-6341-CF06-211C92931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37475"/>
              </p:ext>
            </p:extLst>
          </p:nvPr>
        </p:nvGraphicFramePr>
        <p:xfrm>
          <a:off x="382189" y="1084685"/>
          <a:ext cx="8351045" cy="5531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149">
                <a:tc>
                  <a:txBody>
                    <a:bodyPr/>
                    <a:lstStyle/>
                    <a:p>
                      <a:pPr algn="ctr"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200" b="1" cap="all" dirty="0">
                          <a:effectLst/>
                        </a:rPr>
                        <a:t>SCOPUS</a:t>
                      </a:r>
                      <a:r>
                        <a:rPr lang="ru-RU" sz="1200" b="1" cap="all" dirty="0">
                          <a:effectLst/>
                        </a:rPr>
                        <a:t> / РИНЦ</a:t>
                      </a:r>
                      <a:r>
                        <a:rPr lang="en-US" sz="1200" b="1" cap="all" dirty="0">
                          <a:effectLst/>
                        </a:rPr>
                        <a:t> (</a:t>
                      </a:r>
                      <a:r>
                        <a:rPr lang="ru-RU" sz="1200" b="1" cap="all" dirty="0">
                          <a:effectLst/>
                        </a:rPr>
                        <a:t>Конференции)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200" b="1" cap="all" dirty="0">
                          <a:effectLst/>
                        </a:rPr>
                        <a:t>ВАК (Журналы)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200" b="1" cap="all" dirty="0">
                          <a:effectLst/>
                        </a:rPr>
                        <a:t>РИНЦ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559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000" b="1" cap="all" dirty="0">
                          <a:effectLst/>
                        </a:rPr>
                        <a:t>Systems of Signals Generating and Processing in the Feld of on Board Communications </a:t>
                      </a:r>
                      <a:endParaRPr lang="ru-RU" sz="1000" b="1" dirty="0">
                        <a:effectLst/>
                      </a:endParaRPr>
                    </a:p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900" cap="all" dirty="0">
                          <a:solidFill>
                            <a:srgbClr val="990000"/>
                          </a:solidFill>
                          <a:effectLst/>
                        </a:rPr>
                        <a:t>MOSCOW, MARCH</a:t>
                      </a:r>
                      <a:endParaRPr lang="ru-RU" sz="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b="1" cap="all" dirty="0">
                          <a:effectLst/>
                        </a:rPr>
                        <a:t>«</a:t>
                      </a:r>
                      <a:r>
                        <a:rPr lang="en-US" sz="900" b="1" cap="all" dirty="0">
                          <a:effectLst/>
                        </a:rPr>
                        <a:t>T</a:t>
                      </a:r>
                      <a:r>
                        <a:rPr lang="ru-RU" sz="900" b="1" cap="all" dirty="0">
                          <a:effectLst/>
                        </a:rPr>
                        <a:t>-</a:t>
                      </a:r>
                      <a:r>
                        <a:rPr lang="en-US" sz="900" b="1" cap="all" dirty="0">
                          <a:effectLst/>
                        </a:rPr>
                        <a:t>Comm</a:t>
                      </a:r>
                      <a:r>
                        <a:rPr lang="ru-RU" sz="900" b="1" cap="all" dirty="0">
                          <a:effectLst/>
                        </a:rPr>
                        <a:t>: </a:t>
                      </a:r>
                      <a:r>
                        <a:rPr lang="ru-RU" sz="900" b="1" cap="all" dirty="0" err="1">
                          <a:effectLst/>
                        </a:rPr>
                        <a:t>Телекомуникации</a:t>
                      </a:r>
                      <a:r>
                        <a:rPr lang="ru-RU" sz="900" b="1" cap="all" dirty="0">
                          <a:effectLst/>
                        </a:rPr>
                        <a:t> и транспорт»</a:t>
                      </a:r>
                    </a:p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1-я категория, </a:t>
                      </a:r>
                      <a:r>
                        <a:rPr lang="en-US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RSCI </a:t>
                      </a:r>
                      <a:r>
                        <a:rPr lang="en-US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ядро РИНЦ)</a:t>
                      </a:r>
                      <a:endParaRPr lang="ru-RU" sz="8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000" cap="all" dirty="0">
                          <a:effectLst/>
                        </a:rPr>
                        <a:t>Журнал «Системы синхронизации, формирования и обработки сигналов»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941">
                <a:tc>
                  <a:txBody>
                    <a:bodyPr/>
                    <a:lstStyle/>
                    <a:p>
                      <a:pPr indent="0"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Wave Electronics and its Application </a:t>
                      </a:r>
                      <a:br>
                        <a:rPr lang="ru-RU" sz="1000" b="1" cap="all" dirty="0">
                          <a:effectLst/>
                        </a:rPr>
                      </a:b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in Information and Telecommunication</a:t>
                      </a:r>
                      <a:br>
                        <a:rPr lang="ru-RU" sz="1000" b="1" cap="all" dirty="0">
                          <a:effectLst/>
                        </a:rPr>
                      </a:b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Systems (WECONF)</a:t>
                      </a:r>
                      <a:endParaRPr lang="ru-RU" sz="1000" b="1" dirty="0">
                        <a:effectLst/>
                      </a:endParaRPr>
                    </a:p>
                    <a:p>
                      <a:pPr indent="36000"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cap="all" dirty="0">
                          <a:solidFill>
                            <a:srgbClr val="990000"/>
                          </a:solidFill>
                          <a:effectLst/>
                        </a:rPr>
                        <a:t>Saint </a:t>
                      </a:r>
                      <a:r>
                        <a:rPr lang="ru-RU" sz="900" cap="all" dirty="0" err="1">
                          <a:solidFill>
                            <a:srgbClr val="990000"/>
                          </a:solidFill>
                          <a:effectLst/>
                        </a:rPr>
                        <a:t>Petersburg</a:t>
                      </a:r>
                      <a:r>
                        <a:rPr lang="ru-RU" sz="900" cap="all" dirty="0">
                          <a:solidFill>
                            <a:srgbClr val="990000"/>
                          </a:solidFill>
                          <a:effectLst/>
                        </a:rPr>
                        <a:t>, JUNE</a:t>
                      </a:r>
                    </a:p>
                    <a:p>
                      <a:pPr indent="36000"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 В СПИСОК ИСТОЧНИКОВ </a:t>
                      </a:r>
                      <a:r>
                        <a:rPr lang="en-US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SCOPUS </a:t>
                      </a:r>
                      <a:r>
                        <a:rPr lang="ru-RU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СТАТУСЕ</a:t>
                      </a:r>
                      <a:br>
                        <a:rPr lang="en-US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CONFERENCE PROCEEDINGS, SOURCE ID 21101150406, </a:t>
                      </a:r>
                      <a:br>
                        <a:rPr lang="en-US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900" cap="all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ядро РИНЦ)</a:t>
                      </a:r>
                      <a:endParaRPr lang="ru-RU" sz="800" dirty="0">
                        <a:solidFill>
                          <a:srgbClr val="990000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b="1" cap="all" dirty="0">
                          <a:effectLst/>
                        </a:rPr>
                        <a:t>«Наукоемкие технологии в космических исследованиях Земли»</a:t>
                      </a:r>
                    </a:p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2-я категория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000" cap="all" dirty="0">
                          <a:effectLst/>
                        </a:rPr>
                        <a:t>Журнал «Методические вопросы Преподавания </a:t>
                      </a:r>
                      <a:r>
                        <a:rPr lang="ru-RU" sz="1000" cap="all" dirty="0" err="1">
                          <a:effectLst/>
                        </a:rPr>
                        <a:t>инфокоммуникаций</a:t>
                      </a:r>
                      <a:r>
                        <a:rPr lang="ru-RU" sz="1000" cap="all" dirty="0">
                          <a:effectLst/>
                        </a:rPr>
                        <a:t> </a:t>
                      </a:r>
                      <a:br>
                        <a:rPr lang="en-US" sz="1000" cap="all" dirty="0">
                          <a:effectLst/>
                        </a:rPr>
                      </a:br>
                      <a:r>
                        <a:rPr lang="ru-RU" sz="1000" cap="all" dirty="0">
                          <a:effectLst/>
                        </a:rPr>
                        <a:t>в высшей школе»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275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000" b="1" cap="all" dirty="0">
                          <a:effectLst/>
                        </a:rPr>
                        <a:t>Systems of Signal Synchronization, Generating and Processing in Telecommunications (SYNCHROINFO)</a:t>
                      </a:r>
                      <a:br>
                        <a:rPr lang="en-US" sz="900" cap="all" dirty="0">
                          <a:effectLst/>
                        </a:rPr>
                      </a:br>
                      <a:r>
                        <a:rPr lang="en-US" sz="900" cap="all" dirty="0">
                          <a:solidFill>
                            <a:srgbClr val="990000"/>
                          </a:solidFill>
                          <a:effectLst/>
                        </a:rPr>
                        <a:t>JUNE JULY</a:t>
                      </a:r>
                      <a:endParaRPr lang="ru-RU" sz="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 anchor="ctr"/>
                </a:tc>
                <a:tc rowSpan="3"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b="1" cap="all" dirty="0">
                          <a:effectLst/>
                        </a:rPr>
                        <a:t>«</a:t>
                      </a:r>
                      <a:r>
                        <a:rPr lang="en-US" sz="900" b="1" cap="all" dirty="0">
                          <a:effectLst/>
                        </a:rPr>
                        <a:t>I-METHODS</a:t>
                      </a:r>
                      <a:r>
                        <a:rPr lang="ru-RU" sz="900" b="1" cap="all" dirty="0">
                          <a:effectLst/>
                        </a:rPr>
                        <a:t>»</a:t>
                      </a:r>
                    </a:p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-я категория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000" cap="all" dirty="0">
                          <a:effectLst/>
                        </a:rPr>
                        <a:t>Журнал «Телекоммуникации </a:t>
                      </a:r>
                      <a:br>
                        <a:rPr lang="ru-RU" sz="1000" cap="all" dirty="0">
                          <a:effectLst/>
                        </a:rPr>
                      </a:br>
                      <a:r>
                        <a:rPr lang="ru-RU" sz="1000" cap="all" dirty="0">
                          <a:effectLst/>
                        </a:rPr>
                        <a:t>и информационные технологии»</a:t>
                      </a:r>
                      <a:br>
                        <a:rPr lang="ru-RU" sz="1000" cap="all" dirty="0">
                          <a:effectLst/>
                        </a:rPr>
                      </a:br>
                      <a:r>
                        <a:rPr lang="ru-RU" sz="900" cap="all" dirty="0">
                          <a:effectLst/>
                        </a:rPr>
                        <a:t>(в сотрудничестве с МТУСИ)</a:t>
                      </a:r>
                    </a:p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700" cap="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cap="all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29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cap="all" dirty="0">
                          <a:effectLst/>
                        </a:rPr>
                        <a:t>Конференция </a:t>
                      </a:r>
                      <a:br>
                        <a:rPr lang="ru-RU" sz="1000" cap="all" dirty="0">
                          <a:effectLst/>
                        </a:rPr>
                      </a:br>
                      <a:r>
                        <a:rPr lang="ru-RU" sz="1000" cap="all" dirty="0">
                          <a:effectLst/>
                        </a:rPr>
                        <a:t>«Технологии информационного общества»</a:t>
                      </a:r>
                      <a:endParaRPr lang="en-US" sz="1000" cap="all" dirty="0">
                        <a:effectLst/>
                      </a:endParaRPr>
                    </a:p>
                  </a:txBody>
                  <a:tcPr marL="68608" marR="68608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71">
                <a:tc rowSpan="2"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Intelligent Technologies and Electronic </a:t>
                      </a:r>
                      <a:r>
                        <a:rPr lang="ru-RU" sz="1000" b="1" cap="all" dirty="0">
                          <a:effectLst/>
                        </a:rPr>
                        <a:t>   </a:t>
                      </a:r>
                      <a:br>
                        <a:rPr lang="ru-RU" sz="1000" b="1" cap="all" dirty="0">
                          <a:effectLst/>
                        </a:rPr>
                      </a:b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Devices in Vehicle and Road Transport </a:t>
                      </a:r>
                      <a:r>
                        <a:rPr lang="ru-RU" sz="1000" b="1" cap="all" dirty="0">
                          <a:effectLst/>
                        </a:rPr>
                        <a:t>  </a:t>
                      </a:r>
                      <a:br>
                        <a:rPr lang="ru-RU" sz="1000" b="1" cap="all" dirty="0">
                          <a:effectLst/>
                        </a:rPr>
                      </a:b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Complex (TIRVED)</a:t>
                      </a:r>
                      <a:endParaRPr lang="ru-RU" sz="1000" b="1" dirty="0">
                        <a:effectLst/>
                      </a:endParaRPr>
                    </a:p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cap="all" dirty="0">
                          <a:solidFill>
                            <a:srgbClr val="990000"/>
                          </a:solidFill>
                          <a:effectLst/>
                        </a:rPr>
                        <a:t>  </a:t>
                      </a:r>
                      <a:r>
                        <a:rPr lang="en-US" sz="900" cap="all" dirty="0">
                          <a:solidFill>
                            <a:srgbClr val="990000"/>
                          </a:solidFill>
                          <a:effectLst/>
                        </a:rPr>
                        <a:t>MOSCOW, </a:t>
                      </a:r>
                      <a:r>
                        <a:rPr lang="ru-RU" sz="900" cap="all" dirty="0">
                          <a:solidFill>
                            <a:srgbClr val="990000"/>
                          </a:solidFill>
                          <a:effectLst/>
                        </a:rPr>
                        <a:t>NOVEMBER</a:t>
                      </a:r>
                      <a:endParaRPr lang="ru-RU" sz="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29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632">
                <a:tc vMerge="1"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Intelligent Technologies and Electronic </a:t>
                      </a:r>
                      <a:r>
                        <a:rPr lang="ru-RU" sz="1000" b="1" cap="all" dirty="0">
                          <a:effectLst/>
                        </a:rPr>
                        <a:t>   </a:t>
                      </a:r>
                      <a:br>
                        <a:rPr lang="ru-RU" sz="1000" b="1" cap="all" dirty="0">
                          <a:effectLst/>
                        </a:rPr>
                      </a:b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Devices in Vehicle and Road Transport </a:t>
                      </a:r>
                      <a:r>
                        <a:rPr lang="ru-RU" sz="1000" b="1" cap="all" dirty="0">
                          <a:effectLst/>
                        </a:rPr>
                        <a:t>  </a:t>
                      </a:r>
                      <a:br>
                        <a:rPr lang="ru-RU" sz="1000" b="1" cap="all" dirty="0">
                          <a:effectLst/>
                        </a:rPr>
                      </a:b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Complex (TIRVED)</a:t>
                      </a:r>
                      <a:endParaRPr lang="ru-RU" sz="1000" b="1" dirty="0">
                        <a:effectLst/>
                      </a:endParaRPr>
                    </a:p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cap="all" dirty="0">
                          <a:solidFill>
                            <a:srgbClr val="990000"/>
                          </a:solidFill>
                          <a:effectLst/>
                        </a:rPr>
                        <a:t>  </a:t>
                      </a:r>
                      <a:r>
                        <a:rPr lang="en-US" sz="900" cap="all" dirty="0">
                          <a:solidFill>
                            <a:srgbClr val="990000"/>
                          </a:solidFill>
                          <a:effectLst/>
                        </a:rPr>
                        <a:t>MOSCOW, </a:t>
                      </a:r>
                      <a:r>
                        <a:rPr lang="ru-RU" sz="900" cap="all" dirty="0">
                          <a:solidFill>
                            <a:srgbClr val="990000"/>
                          </a:solidFill>
                          <a:effectLst/>
                        </a:rPr>
                        <a:t>NOVEMBER</a:t>
                      </a:r>
                      <a:endParaRPr lang="ru-RU" sz="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000" cap="all" dirty="0">
                          <a:effectLst/>
                        </a:rPr>
                        <a:t>Журнал </a:t>
                      </a:r>
                      <a:br>
                        <a:rPr lang="ru-RU" sz="1000" cap="all" dirty="0">
                          <a:effectLst/>
                        </a:rPr>
                      </a:br>
                      <a:r>
                        <a:rPr lang="ru-RU" sz="1000" cap="all" dirty="0">
                          <a:effectLst/>
                        </a:rPr>
                        <a:t>«</a:t>
                      </a:r>
                      <a:r>
                        <a:rPr lang="en-US" sz="1000" cap="all" dirty="0">
                          <a:effectLst/>
                        </a:rPr>
                        <a:t>REDS</a:t>
                      </a:r>
                      <a:r>
                        <a:rPr lang="ru-RU" sz="1000" cap="all" dirty="0">
                          <a:effectLst/>
                        </a:rPr>
                        <a:t>»</a:t>
                      </a:r>
                      <a:br>
                        <a:rPr lang="en-US" sz="1000" cap="all" dirty="0">
                          <a:effectLst/>
                        </a:rPr>
                      </a:br>
                      <a:endParaRPr lang="ru-RU" sz="1000" cap="all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29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cap="all" dirty="0">
                          <a:effectLst/>
                        </a:rPr>
                        <a:t>Журнал </a:t>
                      </a:r>
                      <a:br>
                        <a:rPr lang="ru-RU" sz="1000" cap="all" dirty="0">
                          <a:effectLst/>
                        </a:rPr>
                      </a:br>
                      <a:r>
                        <a:rPr lang="ru-RU" sz="1000" cap="all" dirty="0">
                          <a:effectLst/>
                        </a:rPr>
                        <a:t>«</a:t>
                      </a:r>
                      <a:r>
                        <a:rPr lang="en-US" sz="1000" cap="all" dirty="0">
                          <a:effectLst/>
                        </a:rPr>
                        <a:t>DSPA</a:t>
                      </a:r>
                      <a:r>
                        <a:rPr lang="ru-RU" sz="1000" cap="all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507"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International Conference on Engineering </a:t>
                      </a:r>
                      <a:r>
                        <a:rPr lang="ru-RU" sz="1000" b="1" cap="all" dirty="0">
                          <a:effectLst/>
                        </a:rPr>
                        <a:t> </a:t>
                      </a:r>
                      <a:br>
                        <a:rPr lang="ru-RU" sz="1000" b="1" cap="all" dirty="0">
                          <a:effectLst/>
                        </a:rPr>
                      </a:b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Management of Communication and </a:t>
                      </a:r>
                      <a:br>
                        <a:rPr lang="ru-RU" sz="1000" b="1" cap="all" dirty="0">
                          <a:effectLst/>
                        </a:rPr>
                      </a:br>
                      <a:r>
                        <a:rPr lang="ru-RU" sz="1000" b="1" cap="all" dirty="0">
                          <a:effectLst/>
                        </a:rPr>
                        <a:t>  </a:t>
                      </a:r>
                      <a:r>
                        <a:rPr lang="en-US" sz="1000" b="1" cap="all" dirty="0">
                          <a:effectLst/>
                        </a:rPr>
                        <a:t>Technology (EMCTECH)</a:t>
                      </a:r>
                      <a:endParaRPr lang="ru-RU" sz="1000" b="1" dirty="0">
                        <a:effectLst/>
                      </a:endParaRPr>
                    </a:p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ru-RU" sz="900" cap="all" dirty="0">
                          <a:solidFill>
                            <a:srgbClr val="990000"/>
                          </a:solidFill>
                          <a:effectLst/>
                        </a:rPr>
                        <a:t>  </a:t>
                      </a:r>
                      <a:r>
                        <a:rPr lang="en-US" sz="900" cap="all" dirty="0">
                          <a:solidFill>
                            <a:srgbClr val="990000"/>
                          </a:solidFill>
                          <a:effectLst/>
                        </a:rPr>
                        <a:t>Vienna, Austria, October</a:t>
                      </a:r>
                      <a:endParaRPr lang="ru-RU" sz="800" dirty="0"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900" cap="all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90"/>
                        </a:spcBef>
                        <a:spcAft>
                          <a:spcPts val="290"/>
                        </a:spcAft>
                      </a:pPr>
                      <a:r>
                        <a:rPr lang="en-US" sz="1000" cap="all" dirty="0">
                          <a:effectLst/>
                        </a:rPr>
                        <a:t> SYNCHROINFO JOURNAL</a:t>
                      </a:r>
                      <a:br>
                        <a:rPr lang="ru-RU" sz="1000" cap="all" dirty="0">
                          <a:effectLst/>
                        </a:rPr>
                      </a:br>
                      <a:r>
                        <a:rPr lang="en-US" sz="1000" cap="all" dirty="0">
                          <a:effectLst/>
                          <a:highlight>
                            <a:srgbClr val="00FFFF"/>
                          </a:highlight>
                        </a:rPr>
                        <a:t>ERIH PLUS</a:t>
                      </a:r>
                      <a:endParaRPr lang="ru-RU" sz="1000" dirty="0"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8" marR="68608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id="{9A0E5C5E-3D74-39FC-7271-C8869DC060F5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BF4820CC-E67B-21DC-8FEB-2806A5B6B6CB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Равнобедренный треугольник 33">
            <a:extLst>
              <a:ext uri="{FF2B5EF4-FFF2-40B4-BE49-F238E27FC236}">
                <a16:creationId xmlns:a16="http://schemas.microsoft.com/office/drawing/2014/main" id="{7F295ADA-FA81-19C5-FD64-8B87ADF5FF18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">
            <a:extLst>
              <a:ext uri="{FF2B5EF4-FFF2-40B4-BE49-F238E27FC236}">
                <a16:creationId xmlns:a16="http://schemas.microsoft.com/office/drawing/2014/main" id="{5567D280-2E6F-CF09-1ED2-776F2EC5F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2" descr="ТИТУЛ-1 copy.jpg">
            <a:extLst>
              <a:ext uri="{FF2B5EF4-FFF2-40B4-BE49-F238E27FC236}">
                <a16:creationId xmlns:a16="http://schemas.microsoft.com/office/drawing/2014/main" id="{A5F9ADBA-207F-AD00-AC48-5ECB4782C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>
            <a:extLst>
              <a:ext uri="{FF2B5EF4-FFF2-40B4-BE49-F238E27FC236}">
                <a16:creationId xmlns:a16="http://schemas.microsoft.com/office/drawing/2014/main" id="{5A93B52E-06F2-0947-B5E5-04A0ED68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49275"/>
            <a:ext cx="7740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INFORMATIONAL RESOURCES</a:t>
            </a:r>
            <a:endParaRPr lang="ru-RU" altLang="ru-RU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Прямоугольник 5">
            <a:extLst>
              <a:ext uri="{FF2B5EF4-FFF2-40B4-BE49-F238E27FC236}">
                <a16:creationId xmlns:a16="http://schemas.microsoft.com/office/drawing/2014/main" id="{97A4114B-98B2-43DB-F4BE-B37677EB1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500438"/>
            <a:ext cx="8713787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00100" indent="-3429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57300" indent="-3429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14500" indent="-3429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171700" indent="-3429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28900" indent="-3429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086100" indent="-3429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43300" indent="-3429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00500" indent="-3429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www.media-publisher.ru</a:t>
            </a:r>
            <a:r>
              <a:rPr lang="ru-RU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Сайт издательского дома Медиа Паблишер)</a:t>
            </a:r>
            <a:b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endParaRPr lang="ru-RU" altLang="ru-RU" sz="1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r>
              <a:rPr lang="en-US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www.media-publisher.eu</a:t>
            </a:r>
            <a:r>
              <a:rPr lang="ru-RU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(Institute of Radio and Information Systems, IRIS</a:t>
            </a:r>
            <a: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  <a:b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endParaRPr lang="ru-RU" altLang="ru-RU" sz="1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lang="en-US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en-US" altLang="ru-RU" sz="1800" b="1">
                <a:solidFill>
                  <a:schemeClr val="accent2"/>
                </a:solidFill>
                <a:latin typeface="Arial" panose="020B0604020202020204" pitchFamily="34" charset="0"/>
                <a:hlinkClick r:id="rId5"/>
              </a:rPr>
              <a:t>www.elibrary.ru</a:t>
            </a:r>
            <a:r>
              <a:rPr lang="en-US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Российский индекс научного цитирования – РИНЦ)</a:t>
            </a:r>
            <a:endParaRPr lang="en-US" altLang="ru-RU" sz="1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4</a:t>
            </a:r>
            <a:r>
              <a:rPr lang="en-US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  <a:r>
              <a:rPr lang="en-US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IEEE.org/</a:t>
            </a:r>
            <a:r>
              <a:rPr lang="ru-RU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conferences_events/index.html</a:t>
            </a:r>
            <a:r>
              <a:rPr lang="en-US" altLang="ru-RU" sz="1800" b="1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800" b="1">
              <a:solidFill>
                <a:srgbClr val="99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  <a:r>
              <a:rPr lang="en-US" altLang="ru-RU" sz="1800" b="1">
                <a:solidFill>
                  <a:schemeClr val="accent2"/>
                </a:solidFill>
                <a:latin typeface="Arial" panose="020B0604020202020204" pitchFamily="34" charset="0"/>
              </a:rPr>
              <a:t>. SCOPUS.com</a:t>
            </a:r>
            <a:endParaRPr lang="ru-RU" altLang="ru-RU" sz="1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2" descr="ТИТУЛ-1 copy.jpg">
            <a:extLst>
              <a:ext uri="{FF2B5EF4-FFF2-40B4-BE49-F238E27FC236}">
                <a16:creationId xmlns:a16="http://schemas.microsoft.com/office/drawing/2014/main" id="{292476B3-D6E4-F4EA-DC0A-E93BD3EB2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2" descr="ТИТУЛ-1 copy.jpg">
            <a:extLst>
              <a:ext uri="{FF2B5EF4-FFF2-40B4-BE49-F238E27FC236}">
                <a16:creationId xmlns:a16="http://schemas.microsoft.com/office/drawing/2014/main" id="{8C1184FB-8DE1-0A3F-B076-A9866122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>
            <a:extLst>
              <a:ext uri="{FF2B5EF4-FFF2-40B4-BE49-F238E27FC236}">
                <a16:creationId xmlns:a16="http://schemas.microsoft.com/office/drawing/2014/main" id="{6009EEE9-E6A9-3890-1428-AD8A5D845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88913"/>
            <a:ext cx="7610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2025 Systems of Signal Synchronization, Generating and Processing </a:t>
            </a:r>
            <a:b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in Telecommunications (SYNCHROINFO</a:t>
            </a:r>
            <a:r>
              <a:rPr lang="ru-RU" altLang="ru-RU" sz="16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ru-RU" altLang="ru-RU" sz="1600">
              <a:latin typeface="Arial" panose="020B0604020202020204" pitchFamily="34" charset="0"/>
            </a:endParaRP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C7FDE4CB-5C20-0DEC-6DA1-EB432AB73F6B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56AFFC8-9B9F-D9CD-FD64-E9A1D4474F0A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B7AF76A9-6331-BA29-93EB-5AAC5686CB73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1E24B-4908-5871-F6DD-F921F84CD282}"/>
              </a:ext>
            </a:extLst>
          </p:cNvPr>
          <p:cNvSpPr txBox="1"/>
          <p:nvPr/>
        </p:nvSpPr>
        <p:spPr>
          <a:xfrm>
            <a:off x="164777" y="1816972"/>
            <a:ext cx="8740775" cy="222214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1700" i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  <a:hlinkClick r:id="rId4"/>
              </a:rPr>
              <a:t>ФГБУ «Российский центр научной информации»</a:t>
            </a:r>
            <a:r>
              <a:rPr lang="ru-RU" altLang="ru-RU" sz="1700" i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 (РЦНИ) несет ответственность за соответствие публикуемой информации актуальным решениям Межведомственной рабочей группы по формированию и актуализации «Белого списка» научных журналов по утверждению перечня журналов, включенных в состав «Белого списка».</a:t>
            </a:r>
            <a:endParaRPr lang="ru-RU" altLang="ru-RU" sz="17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b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Источники данных для актуализации журналов: каталоги </a:t>
            </a:r>
            <a:r>
              <a:rPr lang="ru-RU" altLang="ru-RU" b="1" dirty="0" err="1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Scopus</a:t>
            </a:r>
            <a:r>
              <a:rPr lang="ru-RU" altLang="ru-RU" b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, Web </a:t>
            </a:r>
            <a:r>
              <a:rPr lang="ru-RU" altLang="ru-RU" b="1" dirty="0" err="1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of</a:t>
            </a:r>
            <a:r>
              <a:rPr lang="ru-RU" altLang="ru-RU" b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 Science</a:t>
            </a:r>
            <a:r>
              <a:rPr lang="en-US" altLang="ru-RU" b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 </a:t>
            </a:r>
            <a:br>
              <a:rPr lang="ru-RU" altLang="ru-RU" b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(за исключением ряда изданий из недружественных издательств)</a:t>
            </a:r>
            <a:r>
              <a:rPr lang="ru-RU" altLang="ru-RU" b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, ISSN.org, RSCI, SHERPA ROMEO, сайты журналов.</a:t>
            </a:r>
            <a:endParaRPr lang="ru-RU" alt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5" name="TextBox 14">
            <a:extLst>
              <a:ext uri="{FF2B5EF4-FFF2-40B4-BE49-F238E27FC236}">
                <a16:creationId xmlns:a16="http://schemas.microsoft.com/office/drawing/2014/main" id="{1BF181B9-6DAE-9EB2-065E-F0BFE836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095222"/>
            <a:ext cx="464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Roboto" panose="020F0502020204030204" pitchFamily="2" charset="0"/>
                <a:cs typeface="Times New Roman" panose="02020603050405020304" pitchFamily="18" charset="0"/>
              </a:rPr>
              <a:t>«Белый список» </a:t>
            </a:r>
            <a:endParaRPr lang="ru-RU" alt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6225B-F059-624B-5440-CECCBF138CFF}"/>
              </a:ext>
            </a:extLst>
          </p:cNvPr>
          <p:cNvSpPr txBox="1"/>
          <p:nvPr/>
        </p:nvSpPr>
        <p:spPr>
          <a:xfrm>
            <a:off x="213555" y="4124940"/>
            <a:ext cx="8958262" cy="233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endParaRPr lang="ru-RU" sz="16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 </a:t>
            </a:r>
            <a:r>
              <a:rPr lang="ru-RU" sz="16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6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https://www.elsevier.com/solutions/scopus/how-scopus-works/content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600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of Science Core Collection</a:t>
            </a:r>
            <a:endParaRPr lang="ru-RU" sz="16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Индексы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Science Citation Index Expanded (SCIE), Social Sciences Citation Index (SSCI), Arts and Humanities Citation Index (AHCI), Emerging Sources Citation Index (ESCI) Web of Science (Clarivate):  </a:t>
            </a:r>
            <a:r>
              <a:rPr lang="en-US" sz="16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https://mjl.clarivate.com/collection-list-downloads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2" descr="ТИТУЛ-1 copy.jpg">
            <a:extLst>
              <a:ext uri="{FF2B5EF4-FFF2-40B4-BE49-F238E27FC236}">
                <a16:creationId xmlns:a16="http://schemas.microsoft.com/office/drawing/2014/main" id="{B99FB923-FFF9-1212-03E9-BB5C1A5F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12" descr="ТИТУЛ-1 copy.jpg">
            <a:extLst>
              <a:ext uri="{FF2B5EF4-FFF2-40B4-BE49-F238E27FC236}">
                <a16:creationId xmlns:a16="http://schemas.microsoft.com/office/drawing/2014/main" id="{42FC1E81-756D-BD36-23E4-F6FEEED1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696FD5E2-FA3F-0F68-1AE7-F68052DEA6DF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C4CCA915-577F-93D9-3AB0-80576E651448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2896068C-CE00-F51F-A75E-F0E431A2B554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8FE8F-1507-6594-3E96-A1A58CB03B4A}"/>
              </a:ext>
            </a:extLst>
          </p:cNvPr>
          <p:cNvSpPr txBox="1"/>
          <p:nvPr/>
        </p:nvSpPr>
        <p:spPr>
          <a:xfrm>
            <a:off x="340642" y="1009833"/>
            <a:ext cx="8659849" cy="55553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highlight>
                  <a:srgbClr val="00FF00"/>
                </a:highlight>
              </a:rPr>
              <a:t>AGRICOLA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БД AGRICOLA (U.S. Department </a:t>
            </a:r>
            <a:r>
              <a:rPr lang="ru-RU" sz="1400" dirty="0" err="1">
                <a:solidFill>
                  <a:schemeClr val="bg1"/>
                </a:solidFill>
              </a:rPr>
              <a:t>of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Agriculture</a:t>
            </a:r>
            <a:r>
              <a:rPr lang="ru-RU" sz="1400" dirty="0">
                <a:solidFill>
                  <a:schemeClr val="bg1"/>
                </a:solidFill>
              </a:rPr>
              <a:t>): https://agricola.nal.usda.gov/jia/</a:t>
            </a:r>
          </a:p>
          <a:p>
            <a:pPr>
              <a:defRPr/>
            </a:pPr>
            <a:endParaRPr lang="ru-RU" sz="5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dirty="0" err="1">
                <a:solidFill>
                  <a:schemeClr val="bg1"/>
                </a:solidFill>
              </a:rPr>
              <a:t>Biological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Abstracts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БД </a:t>
            </a:r>
            <a:r>
              <a:rPr lang="ru-RU" sz="1400" dirty="0" err="1">
                <a:solidFill>
                  <a:schemeClr val="bg1"/>
                </a:solidFill>
              </a:rPr>
              <a:t>Biological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Abstracts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Clarivate</a:t>
            </a:r>
            <a:r>
              <a:rPr lang="ru-RU" sz="1400" dirty="0">
                <a:solidFill>
                  <a:schemeClr val="bg1"/>
                </a:solidFill>
              </a:rPr>
              <a:t>): https://mjl.clarivate.com/collection-list-downloads</a:t>
            </a:r>
          </a:p>
          <a:p>
            <a:pP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highlight>
                  <a:srgbClr val="00FF00"/>
                </a:highlight>
              </a:rPr>
              <a:t>CAB </a:t>
            </a:r>
            <a:r>
              <a:rPr lang="ru-RU" sz="1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Abstracts</a:t>
            </a:r>
            <a:endParaRPr lang="ru-RU" sz="1400" b="1" dirty="0">
              <a:solidFill>
                <a:srgbClr val="C00000"/>
              </a:solidFill>
              <a:highlight>
                <a:srgbClr val="00FF00"/>
              </a:highlight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БД CAB </a:t>
            </a:r>
            <a:r>
              <a:rPr lang="ru-RU" sz="1400" dirty="0" err="1">
                <a:solidFill>
                  <a:schemeClr val="bg1"/>
                </a:solidFill>
              </a:rPr>
              <a:t>Abstracts</a:t>
            </a:r>
            <a:r>
              <a:rPr lang="ru-RU" sz="1400" dirty="0">
                <a:solidFill>
                  <a:schemeClr val="bg1"/>
                </a:solidFill>
              </a:rPr>
              <a:t> (CABI): https://www.cabi.org/publishing-products/cab-abstracts/  только для журналов, которые индексируются полностью (в каталоге такие журналы можно отобрать, используя столбец </a:t>
            </a:r>
            <a:r>
              <a:rPr lang="ru-RU" sz="1400" dirty="0" err="1">
                <a:solidFill>
                  <a:schemeClr val="bg1"/>
                </a:solidFill>
              </a:rPr>
              <a:t>Cover-to-Cover</a:t>
            </a:r>
            <a:r>
              <a:rPr lang="ru-RU" sz="1400" dirty="0">
                <a:solidFill>
                  <a:schemeClr val="bg1"/>
                </a:solidFill>
              </a:rPr>
              <a:t>).</a:t>
            </a:r>
          </a:p>
          <a:p>
            <a:pP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highlight>
                  <a:srgbClr val="00FF00"/>
                </a:highlight>
              </a:rPr>
              <a:t>CAS Core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CAS </a:t>
            </a:r>
            <a:r>
              <a:rPr lang="ru-RU" sz="1400" dirty="0" err="1">
                <a:solidFill>
                  <a:schemeClr val="bg1"/>
                </a:solidFill>
              </a:rPr>
              <a:t>References</a:t>
            </a:r>
            <a:r>
              <a:rPr lang="ru-RU" sz="1400" dirty="0">
                <a:solidFill>
                  <a:schemeClr val="bg1"/>
                </a:solidFill>
              </a:rPr>
              <a:t> Core Journal </a:t>
            </a:r>
            <a:r>
              <a:rPr lang="ru-RU" sz="1400" dirty="0" err="1">
                <a:solidFill>
                  <a:schemeClr val="bg1"/>
                </a:solidFill>
              </a:rPr>
              <a:t>Coverage</a:t>
            </a:r>
            <a:r>
              <a:rPr lang="ru-RU" sz="1400" dirty="0">
                <a:solidFill>
                  <a:schemeClr val="bg1"/>
                </a:solidFill>
              </a:rPr>
              <a:t> List (CAS Core): https://www.cas.org/support/documentation/references/corejournals</a:t>
            </a:r>
          </a:p>
          <a:p>
            <a:pP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Chimica</a:t>
            </a:r>
            <a:endParaRPr lang="ru-RU" sz="1400" b="1" dirty="0">
              <a:solidFill>
                <a:srgbClr val="C00000"/>
              </a:solidFill>
              <a:highlight>
                <a:srgbClr val="00FF00"/>
              </a:highlight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БД </a:t>
            </a:r>
            <a:r>
              <a:rPr lang="ru-RU" sz="1400" dirty="0" err="1">
                <a:solidFill>
                  <a:schemeClr val="bg1"/>
                </a:solidFill>
              </a:rPr>
              <a:t>Chimica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Elsevier</a:t>
            </a:r>
            <a:r>
              <a:rPr lang="ru-RU" sz="1400" dirty="0">
                <a:solidFill>
                  <a:schemeClr val="bg1"/>
                </a:solidFill>
              </a:rPr>
              <a:t>): https://www.elsevier.com/solutions/engineering-village/databases</a:t>
            </a:r>
          </a:p>
          <a:p>
            <a:pP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Compendex</a:t>
            </a:r>
            <a:endParaRPr lang="ru-RU" sz="1400" b="1" dirty="0">
              <a:solidFill>
                <a:srgbClr val="C00000"/>
              </a:solidFill>
              <a:highlight>
                <a:srgbClr val="00FF00"/>
              </a:highlight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БД </a:t>
            </a:r>
            <a:r>
              <a:rPr lang="ru-RU" sz="1400" dirty="0" err="1">
                <a:solidFill>
                  <a:schemeClr val="bg1"/>
                </a:solidFill>
              </a:rPr>
              <a:t>Compendex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Elsevier</a:t>
            </a:r>
            <a:r>
              <a:rPr lang="ru-RU" sz="1400" dirty="0">
                <a:solidFill>
                  <a:schemeClr val="bg1"/>
                </a:solidFill>
              </a:rPr>
              <a:t>): https://www.elsevier.com/solutions/engineering-village/content/compendex</a:t>
            </a:r>
          </a:p>
          <a:p>
            <a:pP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highlight>
                  <a:srgbClr val="00FF00"/>
                </a:highlight>
              </a:rPr>
              <a:t>DBLP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БД DBLP (LZI – </a:t>
            </a:r>
            <a:r>
              <a:rPr lang="ru-RU" sz="1400" dirty="0" err="1">
                <a:solidFill>
                  <a:schemeClr val="bg1"/>
                </a:solidFill>
              </a:rPr>
              <a:t>Leibniz</a:t>
            </a:r>
            <a:r>
              <a:rPr lang="ru-RU" sz="1400" dirty="0">
                <a:solidFill>
                  <a:schemeClr val="bg1"/>
                </a:solidFill>
              </a:rPr>
              <a:t> Center </a:t>
            </a:r>
            <a:r>
              <a:rPr lang="ru-RU" sz="1400" dirty="0" err="1">
                <a:solidFill>
                  <a:schemeClr val="bg1"/>
                </a:solidFill>
              </a:rPr>
              <a:t>for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Informatics</a:t>
            </a:r>
            <a:r>
              <a:rPr lang="ru-RU" sz="1400" dirty="0">
                <a:solidFill>
                  <a:schemeClr val="bg1"/>
                </a:solidFill>
              </a:rPr>
              <a:t>): https://dblp.uni-trier.de/</a:t>
            </a:r>
          </a:p>
          <a:p>
            <a:pP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EconBiz</a:t>
            </a:r>
            <a:endParaRPr lang="ru-RU" sz="1400" b="1" dirty="0">
              <a:solidFill>
                <a:srgbClr val="C00000"/>
              </a:solidFill>
              <a:highlight>
                <a:srgbClr val="00FF00"/>
              </a:highlight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БД </a:t>
            </a:r>
            <a:r>
              <a:rPr lang="ru-RU" sz="1400" dirty="0" err="1">
                <a:solidFill>
                  <a:schemeClr val="bg1"/>
                </a:solidFill>
              </a:rPr>
              <a:t>EconBiz</a:t>
            </a:r>
            <a:r>
              <a:rPr lang="ru-RU" sz="1400" dirty="0">
                <a:solidFill>
                  <a:schemeClr val="bg1"/>
                </a:solidFill>
              </a:rPr>
              <a:t> (ZBW – </a:t>
            </a:r>
            <a:r>
              <a:rPr lang="ru-RU" sz="1400" dirty="0" err="1">
                <a:solidFill>
                  <a:schemeClr val="bg1"/>
                </a:solidFill>
              </a:rPr>
              <a:t>Leibniz</a:t>
            </a:r>
            <a:r>
              <a:rPr lang="ru-RU" sz="1400" dirty="0">
                <a:solidFill>
                  <a:schemeClr val="bg1"/>
                </a:solidFill>
              </a:rPr>
              <a:t> Information Centre </a:t>
            </a:r>
            <a:r>
              <a:rPr lang="ru-RU" sz="1400" dirty="0" err="1">
                <a:solidFill>
                  <a:schemeClr val="bg1"/>
                </a:solidFill>
              </a:rPr>
              <a:t>for</a:t>
            </a:r>
            <a:r>
              <a:rPr lang="ru-RU" sz="1400" dirty="0">
                <a:solidFill>
                  <a:schemeClr val="bg1"/>
                </a:solidFill>
              </a:rPr>
              <a:t> Economics): https://www.econbiz.de/</a:t>
            </a:r>
          </a:p>
          <a:p>
            <a:pPr>
              <a:defRPr/>
            </a:pPr>
            <a:endParaRPr lang="ru-RU" sz="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 err="1">
                <a:solidFill>
                  <a:srgbClr val="C00000"/>
                </a:solidFill>
                <a:highlight>
                  <a:srgbClr val="00FF00"/>
                </a:highlight>
              </a:rPr>
              <a:t>EconLit</a:t>
            </a:r>
            <a:endParaRPr lang="ru-RU" sz="1400" b="1" dirty="0">
              <a:solidFill>
                <a:srgbClr val="C00000"/>
              </a:solidFill>
              <a:highlight>
                <a:srgbClr val="00FF00"/>
              </a:highlight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БД </a:t>
            </a:r>
            <a:r>
              <a:rPr lang="ru-RU" sz="1400" dirty="0" err="1">
                <a:solidFill>
                  <a:schemeClr val="bg1"/>
                </a:solidFill>
              </a:rPr>
              <a:t>EconLit</a:t>
            </a:r>
            <a:r>
              <a:rPr lang="ru-RU" sz="1400" dirty="0">
                <a:solidFill>
                  <a:schemeClr val="bg1"/>
                </a:solidFill>
              </a:rPr>
              <a:t> (American Economic Association): https://www.aeaweb.org/econlit/journal_list.php</a:t>
            </a:r>
          </a:p>
        </p:txBody>
      </p:sp>
      <p:sp>
        <p:nvSpPr>
          <p:cNvPr id="16392" name="TextBox 13">
            <a:extLst>
              <a:ext uri="{FF2B5EF4-FFF2-40B4-BE49-F238E27FC236}">
                <a16:creationId xmlns:a16="http://schemas.microsoft.com/office/drawing/2014/main" id="{3E26B470-9C03-3FEF-4360-726B278ED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911" y="218599"/>
            <a:ext cx="6809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ИНДЕКСАЦИЯ (иные базы данных)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2" descr="ТИТУЛ-1 copy.jpg">
            <a:extLst>
              <a:ext uri="{FF2B5EF4-FFF2-40B4-BE49-F238E27FC236}">
                <a16:creationId xmlns:a16="http://schemas.microsoft.com/office/drawing/2014/main" id="{075E7C03-1A87-91C3-1AF3-843ED6C5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12" descr="ТИТУЛ-1 copy.jpg">
            <a:extLst>
              <a:ext uri="{FF2B5EF4-FFF2-40B4-BE49-F238E27FC236}">
                <a16:creationId xmlns:a16="http://schemas.microsoft.com/office/drawing/2014/main" id="{638AA59E-DB17-21AE-AC2D-81B8FF665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" y="4445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4E5DA59D-36A9-CCFF-628C-333E6E95ACE2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168C340B-EDBC-FC7E-3DE7-B4F5B98C7B5E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F8650683-1CD1-28D6-0757-D2405B774FE1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9" name="TextBox 10">
            <a:extLst>
              <a:ext uri="{FF2B5EF4-FFF2-40B4-BE49-F238E27FC236}">
                <a16:creationId xmlns:a16="http://schemas.microsoft.com/office/drawing/2014/main" id="{7FFB743C-8399-0747-0CE1-86156E9F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7" y="233510"/>
            <a:ext cx="602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ИНДЕКСАЦИЯ (иные базы данных)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EE833-7C3A-D7B4-8882-EEAD3FE120F2}"/>
              </a:ext>
            </a:extLst>
          </p:cNvPr>
          <p:cNvSpPr txBox="1"/>
          <p:nvPr/>
        </p:nvSpPr>
        <p:spPr>
          <a:xfrm>
            <a:off x="155749" y="702261"/>
            <a:ext cx="8857902" cy="6231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Embase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Embase (Elsevier):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https://www.elsevier.com/solutions/embase-biomedical-research/coverage-and-content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ERIH PLUS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 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ERIH PLUS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400" u="sng" dirty="0" err="1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kanalregister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 err="1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hkdir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no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400" u="sng" dirty="0" err="1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publiseringskanaler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400" u="sng" dirty="0" err="1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erihplus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FSTA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FSTA (Food Science and Technology Abstracts, International Food Information Service):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https://www.ifis.org/fsta#covered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GeoBase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GeoBase (Elsevier):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https://www.elsevier.com/solutions/engineering-village/content/geobase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GeoRef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GeoRef (The American Geosciences Institute):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https://www.americangeosciences.org/information/georef/serials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  <a:r>
              <a:rPr lang="ru-RU" sz="1400" b="1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Historical Abstracts (EBSCO):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https://www.ebsco.com/products/research-databases/historical-abstracts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Inspec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(IET):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https://www.theiet.org/publishing/inspec/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MathSciNet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Mathematical Society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</a:t>
            </a:r>
            <a:r>
              <a:rPr lang="en-US" sz="1400" u="sng" dirty="0" err="1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mathscinet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</a:t>
            </a:r>
            <a:r>
              <a:rPr lang="en-US" sz="1400" u="sng" dirty="0" err="1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ams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</a:t>
            </a:r>
            <a:r>
              <a:rPr lang="en-US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org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en-US" sz="1400" u="sng" dirty="0" err="1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mathscinet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en-US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help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en-US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librarians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</a:t>
            </a:r>
            <a:r>
              <a:rPr lang="en-US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html</a:t>
            </a:r>
            <a:r>
              <a:rPr lang="ru-RU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?</a:t>
            </a:r>
            <a:r>
              <a:rPr lang="en-US" sz="1400" u="sng" dirty="0">
                <a:solidFill>
                  <a:srgbClr val="67AFBD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version</a:t>
            </a:r>
            <a:r>
              <a:rPr lang="ru-RU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=2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b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Отметки индексации присутствуют только для журналов, которые индексируются полностью (</a:t>
            </a:r>
            <a:r>
              <a:rPr lang="ru-RU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Cover-to-Cover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2" descr="ТИТУЛ-1 copy.jpg">
            <a:extLst>
              <a:ext uri="{FF2B5EF4-FFF2-40B4-BE49-F238E27FC236}">
                <a16:creationId xmlns:a16="http://schemas.microsoft.com/office/drawing/2014/main" id="{C95A8569-FA8F-20AA-F437-CDF334A5E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12" descr="ТИТУЛ-1 copy.jpg">
            <a:extLst>
              <a:ext uri="{FF2B5EF4-FFF2-40B4-BE49-F238E27FC236}">
                <a16:creationId xmlns:a16="http://schemas.microsoft.com/office/drawing/2014/main" id="{288A4F37-F253-9BE7-8804-4CB22C6FC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5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1C470A39-BE6D-7B1E-F097-F93CEF4F3375}"/>
              </a:ext>
            </a:extLst>
          </p:cNvPr>
          <p:cNvSpPr/>
          <p:nvPr/>
        </p:nvSpPr>
        <p:spPr>
          <a:xfrm rot="5400000">
            <a:off x="8143875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3B5FAC6-DC26-1328-61D0-ED2A4E1FD8EF}"/>
              </a:ext>
            </a:extLst>
          </p:cNvPr>
          <p:cNvSpPr/>
          <p:nvPr/>
        </p:nvSpPr>
        <p:spPr>
          <a:xfrm rot="5400000">
            <a:off x="8358188" y="357187"/>
            <a:ext cx="357188" cy="2143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05097A9A-8C3B-6CAF-2636-409DC009BE40}"/>
              </a:ext>
            </a:extLst>
          </p:cNvPr>
          <p:cNvSpPr/>
          <p:nvPr/>
        </p:nvSpPr>
        <p:spPr>
          <a:xfrm rot="5400000">
            <a:off x="8572500" y="357188"/>
            <a:ext cx="357188" cy="2143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7" name="TextBox 10">
            <a:extLst>
              <a:ext uri="{FF2B5EF4-FFF2-40B4-BE49-F238E27FC236}">
                <a16:creationId xmlns:a16="http://schemas.microsoft.com/office/drawing/2014/main" id="{D4FFDF10-29BA-4005-E8F2-816D93A0A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92" y="233510"/>
            <a:ext cx="581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ИНДЕКСАЦИЯ (иные базы данных)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1F6F0-5B96-C2AB-C33E-86ACCCBFBCB5}"/>
              </a:ext>
            </a:extLst>
          </p:cNvPr>
          <p:cNvSpPr txBox="1"/>
          <p:nvPr/>
        </p:nvSpPr>
        <p:spPr>
          <a:xfrm>
            <a:off x="323529" y="1196975"/>
            <a:ext cx="8534722" cy="4437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MEDLINE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MEDLINE (National Library of Medicine, NIH):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https://www.nlm.nih.gov/bsd/journals/online.html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Petroleum Abstracts (TULSA)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Бюллетень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Petroleum Abstracts (The University of Tulsa):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https://www.pa.utulsa.edu/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Sociological</a:t>
            </a:r>
            <a:r>
              <a:rPr lang="ru-RU" sz="1400" b="1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Abstracts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Sociological Abstracts (ProQuest):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https://about.proquest.com/en/products-services/socioabs-set-c/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b="1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Worldwide Political Science Abstracts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Worldwide Political Science Abstracts (ProQuest): </a:t>
            </a:r>
            <a:b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https://about.proquest.com/en/products-services/polsci-set-c/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zbMath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(European Mathematical Society, the Heidelberg Academy of Sciences and Humanities, FIZ Karlsruhe):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https://zbmath.org/serials/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Zoological</a:t>
            </a:r>
            <a:r>
              <a:rPr lang="ru-RU" sz="1400" b="1" dirty="0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990000"/>
                </a:solidFill>
                <a:highlight>
                  <a:srgbClr val="00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endParaRPr lang="ru-RU" sz="1400" b="1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БД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Zoological Record (Clarivate): </a:t>
            </a:r>
            <a:r>
              <a:rPr lang="en-US" sz="1400" u="sng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https://mjl.clarivate.com/collection-list-downloads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2406</TotalTime>
  <Words>3920</Words>
  <Application>Microsoft Office PowerPoint</Application>
  <PresentationFormat>Экран (4:3)</PresentationFormat>
  <Paragraphs>427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Trebuchet MS</vt:lpstr>
      <vt:lpstr>Georgia</vt:lpstr>
      <vt:lpstr>Wingdings 2</vt:lpstr>
      <vt:lpstr>Calibri</vt:lpstr>
      <vt:lpstr>Verdana</vt:lpstr>
      <vt:lpstr>Times New Roman</vt:lpstr>
      <vt:lpstr>Roboto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формы сотрудничества ООО «ИВИС» и библиотек в области электронных коллекций</dc:title>
  <dc:creator>Zorin</dc:creator>
  <cp:lastModifiedBy>User</cp:lastModifiedBy>
  <cp:revision>153</cp:revision>
  <cp:lastPrinted>2023-06-25T21:17:21Z</cp:lastPrinted>
  <dcterms:created xsi:type="dcterms:W3CDTF">2009-06-02T05:53:30Z</dcterms:created>
  <dcterms:modified xsi:type="dcterms:W3CDTF">2025-06-28T11:36:25Z</dcterms:modified>
</cp:coreProperties>
</file>